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4" r:id="rId3"/>
    <p:sldId id="275" r:id="rId4"/>
    <p:sldId id="262" r:id="rId5"/>
    <p:sldId id="268" r:id="rId6"/>
    <p:sldId id="277" r:id="rId7"/>
    <p:sldId id="278" r:id="rId8"/>
    <p:sldId id="276" r:id="rId9"/>
    <p:sldId id="261" r:id="rId10"/>
    <p:sldId id="257" r:id="rId11"/>
    <p:sldId id="258" r:id="rId12"/>
    <p:sldId id="269" r:id="rId13"/>
    <p:sldId id="259" r:id="rId14"/>
    <p:sldId id="260" r:id="rId15"/>
    <p:sldId id="263" r:id="rId16"/>
    <p:sldId id="264" r:id="rId17"/>
    <p:sldId id="265" r:id="rId18"/>
    <p:sldId id="266" r:id="rId19"/>
    <p:sldId id="267" r:id="rId20"/>
    <p:sldId id="270" r:id="rId21"/>
    <p:sldId id="271" r:id="rId22"/>
    <p:sldId id="27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6" d="100"/>
          <a:sy n="96" d="100"/>
        </p:scale>
        <p:origin x="-636" y="3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6C62A14-2E62-4BC2-B4BB-390149955AA6}"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3067657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C62A14-2E62-4BC2-B4BB-390149955AA6}"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1083897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C62A14-2E62-4BC2-B4BB-390149955AA6}"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131723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C62A14-2E62-4BC2-B4BB-390149955AA6}"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3628483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C62A14-2E62-4BC2-B4BB-390149955AA6}"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3514532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6C62A14-2E62-4BC2-B4BB-390149955AA6}" type="datetimeFigureOut">
              <a:rPr lang="en-US" smtClean="0"/>
              <a:t>4/3/2019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8933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6C62A14-2E62-4BC2-B4BB-390149955AA6}" type="datetimeFigureOut">
              <a:rPr lang="en-US" smtClean="0"/>
              <a:t>4/3/2019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562471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6C62A14-2E62-4BC2-B4BB-390149955AA6}" type="datetimeFigureOut">
              <a:rPr lang="en-US" smtClean="0"/>
              <a:t>4/3/2019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1797131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C62A14-2E62-4BC2-B4BB-390149955AA6}" type="datetimeFigureOut">
              <a:rPr lang="en-US" smtClean="0"/>
              <a:t>4/3/2019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3151839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C62A14-2E62-4BC2-B4BB-390149955AA6}" type="datetimeFigureOut">
              <a:rPr lang="en-US" smtClean="0"/>
              <a:t>4/3/2019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1020965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C62A14-2E62-4BC2-B4BB-390149955AA6}" type="datetimeFigureOut">
              <a:rPr lang="en-US" smtClean="0"/>
              <a:t>4/3/2019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A5E92A-4E3D-41CB-AF24-480581815AB4}" type="slidenum">
              <a:rPr lang="en-US" smtClean="0"/>
              <a:t>‹#›</a:t>
            </a:fld>
            <a:endParaRPr lang="en-US"/>
          </a:p>
        </p:txBody>
      </p:sp>
    </p:spTree>
    <p:extLst>
      <p:ext uri="{BB962C8B-B14F-4D97-AF65-F5344CB8AC3E}">
        <p14:creationId xmlns:p14="http://schemas.microsoft.com/office/powerpoint/2010/main" val="2188814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C62A14-2E62-4BC2-B4BB-390149955AA6}" type="datetimeFigureOut">
              <a:rPr lang="en-US" smtClean="0"/>
              <a:t>4/3/2019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A5E92A-4E3D-41CB-AF24-480581815AB4}" type="slidenum">
              <a:rPr lang="en-US" smtClean="0"/>
              <a:t>‹#›</a:t>
            </a:fld>
            <a:endParaRPr lang="en-US"/>
          </a:p>
        </p:txBody>
      </p:sp>
    </p:spTree>
    <p:extLst>
      <p:ext uri="{BB962C8B-B14F-4D97-AF65-F5344CB8AC3E}">
        <p14:creationId xmlns:p14="http://schemas.microsoft.com/office/powerpoint/2010/main" val="4033359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tx2">
                    <a:lumMod val="75000"/>
                  </a:schemeClr>
                </a:solidFill>
                <a:latin typeface="Batang" pitchFamily="18" charset="-127"/>
                <a:ea typeface="Batang" pitchFamily="18" charset="-127"/>
              </a:rPr>
              <a:t>Curriculum </a:t>
            </a:r>
            <a:r>
              <a:rPr lang="en-US" dirty="0" smtClean="0">
                <a:solidFill>
                  <a:schemeClr val="tx2">
                    <a:lumMod val="75000"/>
                  </a:schemeClr>
                </a:solidFill>
                <a:latin typeface="Batang" pitchFamily="18" charset="-127"/>
                <a:ea typeface="Batang" pitchFamily="18" charset="-127"/>
              </a:rPr>
              <a:t>Development in </a:t>
            </a:r>
            <a:r>
              <a:rPr lang="en-US" dirty="0" smtClean="0">
                <a:solidFill>
                  <a:schemeClr val="tx2">
                    <a:lumMod val="75000"/>
                  </a:schemeClr>
                </a:solidFill>
                <a:latin typeface="Batang" pitchFamily="18" charset="-127"/>
                <a:ea typeface="Batang" pitchFamily="18" charset="-127"/>
              </a:rPr>
              <a:t>Teacher Education</a:t>
            </a:r>
            <a:endParaRPr lang="en-US" dirty="0">
              <a:solidFill>
                <a:schemeClr val="tx2">
                  <a:lumMod val="75000"/>
                </a:schemeClr>
              </a:solidFill>
              <a:latin typeface="Batang" pitchFamily="18" charset="-127"/>
              <a:ea typeface="Batang" pitchFamily="18" charset="-127"/>
            </a:endParaRPr>
          </a:p>
        </p:txBody>
      </p:sp>
      <p:sp>
        <p:nvSpPr>
          <p:cNvPr id="3" name="Subtitle 2"/>
          <p:cNvSpPr>
            <a:spLocks noGrp="1"/>
          </p:cNvSpPr>
          <p:nvPr>
            <p:ph type="subTitle" idx="1"/>
          </p:nvPr>
        </p:nvSpPr>
        <p:spPr>
          <a:solidFill>
            <a:schemeClr val="bg2"/>
          </a:solidFill>
        </p:spPr>
        <p:txBody>
          <a:bodyPr/>
          <a:lstStyle/>
          <a:p>
            <a:r>
              <a:rPr lang="en-US" dirty="0" smtClean="0"/>
              <a:t>Dr. Tahir Nadeem</a:t>
            </a:r>
            <a:endParaRPr lang="en-US" dirty="0"/>
          </a:p>
        </p:txBody>
      </p:sp>
    </p:spTree>
    <p:extLst>
      <p:ext uri="{BB962C8B-B14F-4D97-AF65-F5344CB8AC3E}">
        <p14:creationId xmlns:p14="http://schemas.microsoft.com/office/powerpoint/2010/main" val="1374783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p:spPr>
        <p:txBody>
          <a:bodyPr/>
          <a:lstStyle/>
          <a:p>
            <a:r>
              <a:rPr lang="en-US" dirty="0" smtClean="0"/>
              <a:t>Major Strand of curriculum</a:t>
            </a:r>
            <a:endParaRPr lang="en-US" dirty="0"/>
          </a:p>
        </p:txBody>
      </p:sp>
      <p:sp>
        <p:nvSpPr>
          <p:cNvPr id="3" name="Content Placeholder 2"/>
          <p:cNvSpPr>
            <a:spLocks noGrp="1"/>
          </p:cNvSpPr>
          <p:nvPr>
            <p:ph idx="1"/>
          </p:nvPr>
        </p:nvSpPr>
        <p:spPr/>
        <p:txBody>
          <a:bodyPr/>
          <a:lstStyle/>
          <a:p>
            <a:pPr marL="0" indent="0">
              <a:buNone/>
            </a:pPr>
            <a:r>
              <a:rPr lang="en-US" sz="3600" b="0" dirty="0" smtClean="0">
                <a:solidFill>
                  <a:schemeClr val="tx2">
                    <a:lumMod val="75000"/>
                  </a:schemeClr>
                </a:solidFill>
                <a:effectLst/>
                <a:latin typeface="Times New Roman"/>
              </a:rPr>
              <a:t>The core question/enquiry to find out curriculum is;   </a:t>
            </a:r>
          </a:p>
          <a:p>
            <a:pPr marL="0" indent="0" algn="ctr">
              <a:buNone/>
            </a:pPr>
            <a:r>
              <a:rPr lang="en-US" b="0" i="1" dirty="0" smtClean="0">
                <a:solidFill>
                  <a:srgbClr val="000000"/>
                </a:solidFill>
                <a:effectLst/>
                <a:latin typeface="Times New Roman"/>
              </a:rPr>
              <a:t>'how and what new teachers acquire the knowledge, skills and attitudes required to teach in different systems'</a:t>
            </a:r>
            <a:endParaRPr lang="en-US" i="1" dirty="0"/>
          </a:p>
        </p:txBody>
      </p:sp>
    </p:spTree>
    <p:extLst>
      <p:ext uri="{BB962C8B-B14F-4D97-AF65-F5344CB8AC3E}">
        <p14:creationId xmlns:p14="http://schemas.microsoft.com/office/powerpoint/2010/main" val="33238107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75000"/>
            </a:schemeClr>
          </a:solidFill>
        </p:spPr>
        <p:txBody>
          <a:bodyPr/>
          <a:lstStyle/>
          <a:p>
            <a:pPr algn="l"/>
            <a:r>
              <a:rPr lang="en-US" i="1" dirty="0" smtClean="0">
                <a:solidFill>
                  <a:srgbClr val="FFFF00"/>
                </a:solidFill>
                <a:latin typeface="Batang" pitchFamily="18" charset="-127"/>
                <a:ea typeface="Batang" pitchFamily="18" charset="-127"/>
              </a:rPr>
              <a:t>Scheme of Studies</a:t>
            </a:r>
            <a:endParaRPr lang="en-US" i="1" dirty="0">
              <a:solidFill>
                <a:srgbClr val="FFFF00"/>
              </a:solidFill>
              <a:latin typeface="Batang" pitchFamily="18" charset="-127"/>
              <a:ea typeface="Batang" pitchFamily="18" charset="-127"/>
            </a:endParaRPr>
          </a:p>
        </p:txBody>
      </p:sp>
      <p:sp>
        <p:nvSpPr>
          <p:cNvPr id="3" name="Content Placeholder 2"/>
          <p:cNvSpPr>
            <a:spLocks noGrp="1"/>
          </p:cNvSpPr>
          <p:nvPr>
            <p:ph idx="1"/>
          </p:nvPr>
        </p:nvSpPr>
        <p:spPr>
          <a:solidFill>
            <a:srgbClr val="FFC000"/>
          </a:solidFill>
        </p:spPr>
        <p:txBody>
          <a:bodyPr>
            <a:normAutofit/>
          </a:bodyPr>
          <a:lstStyle/>
          <a:p>
            <a:r>
              <a:rPr lang="en-US" sz="3600" b="0" i="0" dirty="0" smtClean="0">
                <a:solidFill>
                  <a:srgbClr val="000000"/>
                </a:solidFill>
                <a:effectLst/>
                <a:latin typeface="Perpetua" pitchFamily="18" charset="0"/>
              </a:rPr>
              <a:t>Subject knowledge, including subject content and subject methods</a:t>
            </a:r>
          </a:p>
          <a:p>
            <a:r>
              <a:rPr lang="en-US" sz="3600" b="0" i="0" dirty="0" smtClean="0">
                <a:solidFill>
                  <a:srgbClr val="000000"/>
                </a:solidFill>
                <a:effectLst/>
                <a:latin typeface="Perpetua" pitchFamily="18" charset="0"/>
              </a:rPr>
              <a:t>Aspects of general education, such as study skills, or to personal development</a:t>
            </a:r>
          </a:p>
          <a:p>
            <a:r>
              <a:rPr lang="en-US" sz="3600" dirty="0" smtClean="0">
                <a:solidFill>
                  <a:srgbClr val="000000"/>
                </a:solidFill>
                <a:latin typeface="Perpetua" pitchFamily="18" charset="0"/>
              </a:rPr>
              <a:t>Practice teaching </a:t>
            </a:r>
            <a:endParaRPr lang="en-US" sz="3600" dirty="0">
              <a:latin typeface="Perpetua" pitchFamily="18" charset="0"/>
            </a:endParaRPr>
          </a:p>
        </p:txBody>
      </p:sp>
    </p:spTree>
    <p:extLst>
      <p:ext uri="{BB962C8B-B14F-4D97-AF65-F5344CB8AC3E}">
        <p14:creationId xmlns:p14="http://schemas.microsoft.com/office/powerpoint/2010/main" val="24718020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830763"/>
          </a:xfrm>
        </p:spPr>
        <p:txBody>
          <a:bodyPr>
            <a:normAutofit fontScale="77500" lnSpcReduction="20000"/>
          </a:bodyPr>
          <a:lstStyle/>
          <a:p>
            <a:pPr marL="0" indent="0">
              <a:buNone/>
            </a:pPr>
            <a:r>
              <a:rPr lang="en-US" b="0" i="0" dirty="0" smtClean="0">
                <a:solidFill>
                  <a:srgbClr val="000000"/>
                </a:solidFill>
                <a:effectLst/>
                <a:latin typeface="Baskerville Old Face" pitchFamily="18" charset="0"/>
              </a:rPr>
              <a:t>It is generally agreed that the key components of any initial teacher training programme must include:</a:t>
            </a:r>
          </a:p>
          <a:p>
            <a:pPr marL="0" indent="0">
              <a:buNone/>
            </a:pPr>
            <a:r>
              <a:rPr lang="en-US" dirty="0" smtClean="0">
                <a:latin typeface="Baskerville Old Face" pitchFamily="18" charset="0"/>
              </a:rPr>
              <a:t>· </a:t>
            </a:r>
            <a:r>
              <a:rPr lang="en-US" i="1" dirty="0" smtClean="0">
                <a:latin typeface="Baskerville Old Face" pitchFamily="18" charset="0"/>
              </a:rPr>
              <a:t>Subject content:</a:t>
            </a:r>
            <a:r>
              <a:rPr lang="en-US" dirty="0" smtClean="0">
                <a:latin typeface="Baskerville Old Face" pitchFamily="18" charset="0"/>
              </a:rPr>
              <a:t> adequate knowledge and understanding of the subject(s) to be taught in schools</a:t>
            </a:r>
          </a:p>
          <a:p>
            <a:pPr marL="0" indent="0">
              <a:buNone/>
            </a:pPr>
            <a:r>
              <a:rPr lang="en-US" dirty="0" smtClean="0">
                <a:latin typeface="Baskerville Old Face" pitchFamily="18" charset="0"/>
              </a:rPr>
              <a:t>· </a:t>
            </a:r>
            <a:r>
              <a:rPr lang="en-US" i="1" dirty="0" smtClean="0">
                <a:latin typeface="Baskerville Old Face" pitchFamily="18" charset="0"/>
              </a:rPr>
              <a:t>'pedagogic content knowledge'</a:t>
            </a:r>
            <a:r>
              <a:rPr lang="en-US" dirty="0" smtClean="0">
                <a:latin typeface="Baskerville Old Face" pitchFamily="18" charset="0"/>
              </a:rPr>
              <a:t> or '</a:t>
            </a:r>
            <a:r>
              <a:rPr lang="en-US" i="1" dirty="0" smtClean="0">
                <a:latin typeface="Baskerville Old Face" pitchFamily="18" charset="0"/>
              </a:rPr>
              <a:t>methods'</a:t>
            </a:r>
            <a:r>
              <a:rPr lang="en-US" dirty="0" smtClean="0">
                <a:latin typeface="Baskerville Old Face" pitchFamily="18" charset="0"/>
              </a:rPr>
              <a:t>: ways of teaching and assessing the subject(s) appropriate to the learners' level (cf. Shulman 1987)</a:t>
            </a:r>
          </a:p>
          <a:p>
            <a:pPr marL="0" indent="0">
              <a:buNone/>
            </a:pPr>
            <a:r>
              <a:rPr lang="en-US" dirty="0" smtClean="0">
                <a:latin typeface="Baskerville Old Face" pitchFamily="18" charset="0"/>
              </a:rPr>
              <a:t>· </a:t>
            </a:r>
            <a:r>
              <a:rPr lang="en-US" i="1" dirty="0" smtClean="0">
                <a:latin typeface="Baskerville Old Face" pitchFamily="18" charset="0"/>
              </a:rPr>
              <a:t>education &amp; professional studies</a:t>
            </a:r>
            <a:r>
              <a:rPr lang="en-US" dirty="0" smtClean="0">
                <a:latin typeface="Baskerville Old Face" pitchFamily="18" charset="0"/>
              </a:rPr>
              <a:t>: a basic understanding of how children develop and learn, plus some 'craft knowledge' on how to manage the teaching process</a:t>
            </a:r>
          </a:p>
          <a:p>
            <a:pPr marL="0" indent="0">
              <a:buNone/>
            </a:pPr>
            <a:r>
              <a:rPr lang="en-US" dirty="0" smtClean="0">
                <a:latin typeface="Baskerville Old Face" pitchFamily="18" charset="0"/>
              </a:rPr>
              <a:t>· </a:t>
            </a:r>
            <a:r>
              <a:rPr lang="en-US" i="1" dirty="0" smtClean="0">
                <a:latin typeface="Baskerville Old Face" pitchFamily="18" charset="0"/>
              </a:rPr>
              <a:t>a 'practicum'</a:t>
            </a:r>
            <a:r>
              <a:rPr lang="en-US" dirty="0" smtClean="0">
                <a:latin typeface="Baskerville Old Face" pitchFamily="18" charset="0"/>
              </a:rPr>
              <a:t>: opportunities to bring all these together and practice performing the role of teacher.</a:t>
            </a:r>
          </a:p>
          <a:p>
            <a:pPr marL="0" indent="0">
              <a:buNone/>
            </a:pPr>
            <a:r>
              <a:rPr lang="en-US" b="0" i="0" dirty="0" smtClean="0">
                <a:solidFill>
                  <a:srgbClr val="000000"/>
                </a:solidFill>
                <a:effectLst/>
                <a:latin typeface="Baskerville Old Face" pitchFamily="18" charset="0"/>
              </a:rPr>
              <a:t>· </a:t>
            </a:r>
            <a:r>
              <a:rPr lang="en-US" b="0" i="1" dirty="0" smtClean="0">
                <a:solidFill>
                  <a:srgbClr val="000000"/>
                </a:solidFill>
                <a:effectLst/>
                <a:latin typeface="Baskerville Old Face" pitchFamily="18" charset="0"/>
              </a:rPr>
              <a:t>general education</a:t>
            </a:r>
            <a:r>
              <a:rPr lang="en-US" b="0" i="0" dirty="0" smtClean="0">
                <a:solidFill>
                  <a:srgbClr val="000000"/>
                </a:solidFill>
                <a:effectLst/>
                <a:latin typeface="Baskerville Old Face" pitchFamily="18" charset="0"/>
              </a:rPr>
              <a:t>: courses designed for personal growth and enrichment</a:t>
            </a:r>
          </a:p>
          <a:p>
            <a:pPr marL="0" indent="0">
              <a:buNone/>
            </a:pPr>
            <a:endParaRPr lang="en-US" dirty="0">
              <a:latin typeface="Baskerville Old Face" pitchFamily="18" charset="0"/>
            </a:endParaRPr>
          </a:p>
        </p:txBody>
      </p:sp>
      <p:sp>
        <p:nvSpPr>
          <p:cNvPr id="4" name="Title 1"/>
          <p:cNvSpPr>
            <a:spLocks noGrp="1"/>
          </p:cNvSpPr>
          <p:nvPr>
            <p:ph type="title"/>
          </p:nvPr>
        </p:nvSpPr>
        <p:spPr/>
        <p:txBody>
          <a:bodyPr>
            <a:normAutofit fontScale="90000"/>
          </a:bodyPr>
          <a:lstStyle/>
          <a:p>
            <a:pPr algn="l"/>
            <a:r>
              <a:rPr lang="en-US" b="1" i="1" dirty="0" smtClean="0">
                <a:solidFill>
                  <a:schemeClr val="tx2">
                    <a:lumMod val="60000"/>
                    <a:lumOff val="40000"/>
                  </a:schemeClr>
                </a:solidFill>
                <a:effectLst/>
                <a:latin typeface="Times New Roman"/>
              </a:rPr>
              <a:t/>
            </a:r>
            <a:br>
              <a:rPr lang="en-US" b="1" i="1" dirty="0" smtClean="0">
                <a:solidFill>
                  <a:schemeClr val="tx2">
                    <a:lumMod val="60000"/>
                    <a:lumOff val="40000"/>
                  </a:schemeClr>
                </a:solidFill>
                <a:effectLst/>
                <a:latin typeface="Times New Roman"/>
              </a:rPr>
            </a:br>
            <a:r>
              <a:rPr lang="en-US" b="1" i="1" dirty="0" smtClean="0">
                <a:solidFill>
                  <a:schemeClr val="tx2">
                    <a:lumMod val="60000"/>
                    <a:lumOff val="40000"/>
                  </a:schemeClr>
                </a:solidFill>
                <a:effectLst/>
                <a:latin typeface="Times New Roman"/>
              </a:rPr>
              <a:t>Content</a:t>
            </a:r>
            <a:br>
              <a:rPr lang="en-US" b="1" i="1" dirty="0" smtClean="0">
                <a:solidFill>
                  <a:schemeClr val="tx2">
                    <a:lumMod val="60000"/>
                    <a:lumOff val="40000"/>
                  </a:schemeClr>
                </a:solidFill>
                <a:effectLst/>
                <a:latin typeface="Times New Roman"/>
              </a:rPr>
            </a:br>
            <a:endParaRPr lang="en-US" i="1" dirty="0">
              <a:solidFill>
                <a:schemeClr val="tx2">
                  <a:lumMod val="60000"/>
                  <a:lumOff val="40000"/>
                </a:schemeClr>
              </a:solidFill>
            </a:endParaRPr>
          </a:p>
        </p:txBody>
      </p:sp>
    </p:spTree>
    <p:extLst>
      <p:ext uri="{BB962C8B-B14F-4D97-AF65-F5344CB8AC3E}">
        <p14:creationId xmlns:p14="http://schemas.microsoft.com/office/powerpoint/2010/main" val="36412586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3600" dirty="0" smtClean="0">
                <a:latin typeface="Batang" pitchFamily="18" charset="-127"/>
                <a:ea typeface="Batang" pitchFamily="18" charset="-127"/>
              </a:rPr>
              <a:t>Courses and Importance</a:t>
            </a:r>
            <a:r>
              <a:rPr lang="en-US" dirty="0" smtClean="0"/>
              <a:t> </a:t>
            </a:r>
          </a:p>
          <a:p>
            <a:r>
              <a:rPr lang="en-US" i="1" dirty="0" smtClean="0">
                <a:solidFill>
                  <a:schemeClr val="accent4">
                    <a:lumMod val="50000"/>
                  </a:schemeClr>
                </a:solidFill>
                <a:latin typeface="Batang" pitchFamily="18" charset="-127"/>
                <a:ea typeface="Batang" pitchFamily="18" charset="-127"/>
              </a:rPr>
              <a:t>Core courses </a:t>
            </a:r>
          </a:p>
          <a:p>
            <a:r>
              <a:rPr lang="en-US" i="1" dirty="0" smtClean="0">
                <a:solidFill>
                  <a:schemeClr val="accent4">
                    <a:lumMod val="50000"/>
                  </a:schemeClr>
                </a:solidFill>
                <a:latin typeface="Batang" pitchFamily="18" charset="-127"/>
                <a:ea typeface="Batang" pitchFamily="18" charset="-127"/>
              </a:rPr>
              <a:t>Optional Courses</a:t>
            </a:r>
          </a:p>
          <a:p>
            <a:r>
              <a:rPr lang="en-US" i="1" dirty="0" smtClean="0">
                <a:solidFill>
                  <a:schemeClr val="accent4">
                    <a:lumMod val="50000"/>
                  </a:schemeClr>
                </a:solidFill>
                <a:latin typeface="Batang" pitchFamily="18" charset="-127"/>
                <a:ea typeface="Batang" pitchFamily="18" charset="-127"/>
              </a:rPr>
              <a:t>Elective subjects</a:t>
            </a:r>
            <a:endParaRPr lang="en-US" i="1" dirty="0">
              <a:solidFill>
                <a:schemeClr val="accent4">
                  <a:lumMod val="50000"/>
                </a:schemeClr>
              </a:solidFill>
              <a:latin typeface="Batang" pitchFamily="18" charset="-127"/>
              <a:ea typeface="Batang" pitchFamily="18" charset="-127"/>
            </a:endParaRPr>
          </a:p>
        </p:txBody>
      </p:sp>
      <p:sp>
        <p:nvSpPr>
          <p:cNvPr id="4" name="Title 1"/>
          <p:cNvSpPr>
            <a:spLocks noGrp="1"/>
          </p:cNvSpPr>
          <p:nvPr>
            <p:ph type="title"/>
          </p:nvPr>
        </p:nvSpPr>
        <p:spPr>
          <a:solidFill>
            <a:schemeClr val="accent5">
              <a:lumMod val="75000"/>
            </a:schemeClr>
          </a:solidFill>
        </p:spPr>
        <p:txBody>
          <a:bodyPr/>
          <a:lstStyle/>
          <a:p>
            <a:pPr algn="l"/>
            <a:r>
              <a:rPr lang="en-US" i="1" dirty="0" smtClean="0">
                <a:solidFill>
                  <a:srgbClr val="FFFF00"/>
                </a:solidFill>
                <a:latin typeface="Batang" pitchFamily="18" charset="-127"/>
                <a:ea typeface="Batang" pitchFamily="18" charset="-127"/>
              </a:rPr>
              <a:t>Scheme of Studies </a:t>
            </a:r>
            <a:endParaRPr lang="en-US" i="1" dirty="0">
              <a:solidFill>
                <a:srgbClr val="FFFF00"/>
              </a:solidFill>
              <a:latin typeface="Batang" pitchFamily="18" charset="-127"/>
              <a:ea typeface="Batang" pitchFamily="18" charset="-127"/>
            </a:endParaRPr>
          </a:p>
        </p:txBody>
      </p:sp>
    </p:spTree>
    <p:extLst>
      <p:ext uri="{BB962C8B-B14F-4D97-AF65-F5344CB8AC3E}">
        <p14:creationId xmlns:p14="http://schemas.microsoft.com/office/powerpoint/2010/main" val="24834761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chemeClr val="accent1">
              <a:lumMod val="20000"/>
              <a:lumOff val="80000"/>
            </a:schemeClr>
          </a:solidFill>
        </p:spPr>
        <p:txBody>
          <a:bodyPr>
            <a:normAutofit/>
          </a:bodyPr>
          <a:lstStyle/>
          <a:p>
            <a:r>
              <a:rPr lang="en-US" sz="3600" i="1" dirty="0" smtClean="0">
                <a:solidFill>
                  <a:schemeClr val="tx2">
                    <a:lumMod val="50000"/>
                  </a:schemeClr>
                </a:solidFill>
                <a:latin typeface="Batang" pitchFamily="18" charset="-127"/>
                <a:ea typeface="Batang" pitchFamily="18" charset="-127"/>
              </a:rPr>
              <a:t>Sequence</a:t>
            </a:r>
          </a:p>
          <a:p>
            <a:r>
              <a:rPr lang="en-US" sz="3600" i="1" dirty="0" smtClean="0">
                <a:solidFill>
                  <a:schemeClr val="tx2">
                    <a:lumMod val="50000"/>
                  </a:schemeClr>
                </a:solidFill>
                <a:latin typeface="Batang" pitchFamily="18" charset="-127"/>
                <a:ea typeface="Batang" pitchFamily="18" charset="-127"/>
              </a:rPr>
              <a:t>Weightage </a:t>
            </a:r>
          </a:p>
          <a:p>
            <a:r>
              <a:rPr lang="en-US" sz="3600" i="1" dirty="0" smtClean="0">
                <a:solidFill>
                  <a:schemeClr val="tx2">
                    <a:lumMod val="50000"/>
                  </a:schemeClr>
                </a:solidFill>
                <a:latin typeface="Batang" pitchFamily="18" charset="-127"/>
                <a:ea typeface="Batang" pitchFamily="18" charset="-127"/>
              </a:rPr>
              <a:t>Learning experiences</a:t>
            </a:r>
          </a:p>
          <a:p>
            <a:r>
              <a:rPr lang="en-US" sz="3600" i="1" dirty="0" smtClean="0">
                <a:solidFill>
                  <a:schemeClr val="tx2">
                    <a:lumMod val="50000"/>
                  </a:schemeClr>
                </a:solidFill>
                <a:latin typeface="Batang" pitchFamily="18" charset="-127"/>
                <a:ea typeface="Batang" pitchFamily="18" charset="-127"/>
              </a:rPr>
              <a:t>Assessment</a:t>
            </a:r>
            <a:endParaRPr lang="en-US" sz="3600" i="1" dirty="0">
              <a:solidFill>
                <a:schemeClr val="tx2">
                  <a:lumMod val="50000"/>
                </a:schemeClr>
              </a:solidFill>
              <a:latin typeface="Batang" pitchFamily="18" charset="-127"/>
              <a:ea typeface="Batang" pitchFamily="18" charset="-127"/>
            </a:endParaRPr>
          </a:p>
        </p:txBody>
      </p:sp>
      <p:sp>
        <p:nvSpPr>
          <p:cNvPr id="4" name="Title 1"/>
          <p:cNvSpPr>
            <a:spLocks noGrp="1"/>
          </p:cNvSpPr>
          <p:nvPr>
            <p:ph type="title"/>
          </p:nvPr>
        </p:nvSpPr>
        <p:spPr>
          <a:solidFill>
            <a:schemeClr val="accent5">
              <a:lumMod val="75000"/>
            </a:schemeClr>
          </a:solidFill>
        </p:spPr>
        <p:txBody>
          <a:bodyPr/>
          <a:lstStyle/>
          <a:p>
            <a:pPr algn="l"/>
            <a:r>
              <a:rPr lang="en-US" i="1" dirty="0" smtClean="0">
                <a:solidFill>
                  <a:srgbClr val="FFFF00"/>
                </a:solidFill>
                <a:latin typeface="Batang" pitchFamily="18" charset="-127"/>
                <a:ea typeface="Batang" pitchFamily="18" charset="-127"/>
              </a:rPr>
              <a:t>Scheme of Studies </a:t>
            </a:r>
            <a:endParaRPr lang="en-US" i="1" dirty="0">
              <a:solidFill>
                <a:srgbClr val="FFFF00"/>
              </a:solidFill>
              <a:latin typeface="Batang" pitchFamily="18" charset="-127"/>
              <a:ea typeface="Batang" pitchFamily="18" charset="-127"/>
            </a:endParaRPr>
          </a:p>
        </p:txBody>
      </p:sp>
    </p:spTree>
    <p:extLst>
      <p:ext uri="{BB962C8B-B14F-4D97-AF65-F5344CB8AC3E}">
        <p14:creationId xmlns:p14="http://schemas.microsoft.com/office/powerpoint/2010/main" val="24347531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Books, lecture handouts, Guide, modules </a:t>
            </a:r>
          </a:p>
          <a:p>
            <a:r>
              <a:rPr lang="en-US" dirty="0" smtClean="0"/>
              <a:t>Library</a:t>
            </a:r>
          </a:p>
          <a:p>
            <a:r>
              <a:rPr lang="en-US" dirty="0" smtClean="0"/>
              <a:t>Computer lab and online resources</a:t>
            </a:r>
          </a:p>
          <a:p>
            <a:r>
              <a:rPr lang="en-US" dirty="0" smtClean="0"/>
              <a:t>Teaching and learning aids and equipment</a:t>
            </a:r>
          </a:p>
          <a:p>
            <a:endParaRPr lang="en-US" dirty="0" smtClean="0"/>
          </a:p>
          <a:p>
            <a:endParaRPr lang="en-US" dirty="0"/>
          </a:p>
        </p:txBody>
      </p:sp>
      <p:sp>
        <p:nvSpPr>
          <p:cNvPr id="4" name="Title 3"/>
          <p:cNvSpPr>
            <a:spLocks noGrp="1"/>
          </p:cNvSpPr>
          <p:nvPr>
            <p:ph type="title"/>
          </p:nvPr>
        </p:nvSpPr>
        <p:spPr/>
        <p:txBody>
          <a:bodyPr>
            <a:noAutofit/>
          </a:bodyPr>
          <a:lstStyle/>
          <a:p>
            <a:pPr algn="l"/>
            <a:r>
              <a:rPr lang="en-US" sz="2800" b="1" i="0" dirty="0" smtClean="0">
                <a:solidFill>
                  <a:srgbClr val="000000"/>
                </a:solidFill>
                <a:effectLst/>
                <a:latin typeface="Times New Roman"/>
              </a:rPr>
              <a:t/>
            </a:r>
            <a:br>
              <a:rPr lang="en-US" sz="2800" b="1" i="0" dirty="0" smtClean="0">
                <a:solidFill>
                  <a:srgbClr val="000000"/>
                </a:solidFill>
                <a:effectLst/>
                <a:latin typeface="Times New Roman"/>
              </a:rPr>
            </a:br>
            <a:r>
              <a:rPr lang="en-US" sz="2800" b="1" i="0" dirty="0" smtClean="0">
                <a:solidFill>
                  <a:srgbClr val="000000"/>
                </a:solidFill>
                <a:effectLst/>
                <a:latin typeface="Times New Roman"/>
              </a:rPr>
              <a:t>Teaching and Learning Materials and Resources</a:t>
            </a:r>
            <a:br>
              <a:rPr lang="en-US" sz="2800" b="1" i="0" dirty="0" smtClean="0">
                <a:solidFill>
                  <a:srgbClr val="000000"/>
                </a:solidFill>
                <a:effectLst/>
                <a:latin typeface="Times New Roman"/>
              </a:rPr>
            </a:br>
            <a:endParaRPr lang="en-US" sz="2800" dirty="0"/>
          </a:p>
        </p:txBody>
      </p:sp>
    </p:spTree>
    <p:extLst>
      <p:ext uri="{BB962C8B-B14F-4D97-AF65-F5344CB8AC3E}">
        <p14:creationId xmlns:p14="http://schemas.microsoft.com/office/powerpoint/2010/main" val="19612820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800" dirty="0" smtClean="0">
                <a:solidFill>
                  <a:srgbClr val="C00000"/>
                </a:solidFill>
                <a:latin typeface="Batang" pitchFamily="18" charset="-127"/>
                <a:ea typeface="Batang" pitchFamily="18" charset="-127"/>
                <a:cs typeface="+mn-cs"/>
              </a:rPr>
              <a:t>Issues</a:t>
            </a:r>
            <a:endParaRPr lang="en-US" sz="6600" dirty="0">
              <a:latin typeface="Batang" pitchFamily="18" charset="-127"/>
              <a:ea typeface="Batang" pitchFamily="18" charset="-127"/>
            </a:endParaRPr>
          </a:p>
        </p:txBody>
      </p:sp>
      <p:sp>
        <p:nvSpPr>
          <p:cNvPr id="3" name="Content Placeholder 2"/>
          <p:cNvSpPr>
            <a:spLocks noGrp="1"/>
          </p:cNvSpPr>
          <p:nvPr>
            <p:ph idx="1"/>
          </p:nvPr>
        </p:nvSpPr>
        <p:spPr>
          <a:solidFill>
            <a:schemeClr val="accent3">
              <a:lumMod val="20000"/>
              <a:lumOff val="80000"/>
            </a:schemeClr>
          </a:solidFill>
        </p:spPr>
        <p:txBody>
          <a:bodyPr>
            <a:normAutofit/>
          </a:bodyPr>
          <a:lstStyle/>
          <a:p>
            <a:pPr lvl="0">
              <a:buFont typeface="Wingdings" pitchFamily="2" charset="2"/>
              <a:buChar char="§"/>
            </a:pPr>
            <a:r>
              <a:rPr lang="en-US" sz="3600" i="1" dirty="0" smtClean="0">
                <a:solidFill>
                  <a:prstClr val="black"/>
                </a:solidFill>
                <a:latin typeface="Batang" pitchFamily="18" charset="-127"/>
                <a:ea typeface="Batang" pitchFamily="18" charset="-127"/>
              </a:rPr>
              <a:t>poorly </a:t>
            </a:r>
            <a:r>
              <a:rPr lang="en-US" sz="3600" i="1" dirty="0">
                <a:solidFill>
                  <a:prstClr val="black"/>
                </a:solidFill>
                <a:latin typeface="Batang" pitchFamily="18" charset="-127"/>
                <a:ea typeface="Batang" pitchFamily="18" charset="-127"/>
              </a:rPr>
              <a:t>stocked libraries, </a:t>
            </a:r>
            <a:endParaRPr lang="en-US" sz="3600" i="1" dirty="0" smtClean="0">
              <a:solidFill>
                <a:prstClr val="black"/>
              </a:solidFill>
              <a:latin typeface="Batang" pitchFamily="18" charset="-127"/>
              <a:ea typeface="Batang" pitchFamily="18" charset="-127"/>
            </a:endParaRPr>
          </a:p>
          <a:p>
            <a:pPr lvl="0">
              <a:buFont typeface="Wingdings" pitchFamily="2" charset="2"/>
              <a:buChar char="§"/>
            </a:pPr>
            <a:r>
              <a:rPr lang="en-US" sz="3600" i="1" dirty="0" smtClean="0">
                <a:solidFill>
                  <a:prstClr val="black"/>
                </a:solidFill>
                <a:latin typeface="Batang" pitchFamily="18" charset="-127"/>
                <a:ea typeface="Batang" pitchFamily="18" charset="-127"/>
              </a:rPr>
              <a:t>early </a:t>
            </a:r>
            <a:r>
              <a:rPr lang="en-US" sz="3600" i="1" dirty="0">
                <a:solidFill>
                  <a:prstClr val="black"/>
                </a:solidFill>
                <a:latin typeface="Batang" pitchFamily="18" charset="-127"/>
                <a:ea typeface="Batang" pitchFamily="18" charset="-127"/>
              </a:rPr>
              <a:t>closed, </a:t>
            </a:r>
            <a:endParaRPr lang="en-US" sz="3600" i="1" dirty="0" smtClean="0">
              <a:solidFill>
                <a:prstClr val="black"/>
              </a:solidFill>
              <a:latin typeface="Batang" pitchFamily="18" charset="-127"/>
              <a:ea typeface="Batang" pitchFamily="18" charset="-127"/>
            </a:endParaRPr>
          </a:p>
          <a:p>
            <a:pPr lvl="0">
              <a:buFont typeface="Wingdings" pitchFamily="2" charset="2"/>
              <a:buChar char="§"/>
            </a:pPr>
            <a:r>
              <a:rPr lang="en-US" sz="3600" i="1" dirty="0" smtClean="0">
                <a:solidFill>
                  <a:prstClr val="black"/>
                </a:solidFill>
                <a:latin typeface="Batang" pitchFamily="18" charset="-127"/>
                <a:ea typeface="Batang" pitchFamily="18" charset="-127"/>
              </a:rPr>
              <a:t>outdated </a:t>
            </a:r>
            <a:r>
              <a:rPr lang="en-US" sz="3600" i="1" dirty="0">
                <a:solidFill>
                  <a:prstClr val="black"/>
                </a:solidFill>
                <a:latin typeface="Batang" pitchFamily="18" charset="-127"/>
                <a:ea typeface="Batang" pitchFamily="18" charset="-127"/>
              </a:rPr>
              <a:t>or limited resources, </a:t>
            </a:r>
            <a:endParaRPr lang="en-US" sz="3600" i="1" dirty="0" smtClean="0">
              <a:solidFill>
                <a:prstClr val="black"/>
              </a:solidFill>
              <a:latin typeface="Batang" pitchFamily="18" charset="-127"/>
              <a:ea typeface="Batang" pitchFamily="18" charset="-127"/>
            </a:endParaRPr>
          </a:p>
          <a:p>
            <a:pPr lvl="0">
              <a:buFont typeface="Wingdings" pitchFamily="2" charset="2"/>
              <a:buChar char="§"/>
            </a:pPr>
            <a:r>
              <a:rPr lang="en-US" sz="3600" i="1" dirty="0" smtClean="0">
                <a:solidFill>
                  <a:srgbClr val="000000"/>
                </a:solidFill>
                <a:latin typeface="Batang" pitchFamily="18" charset="-127"/>
                <a:ea typeface="Batang" pitchFamily="18" charset="-127"/>
              </a:rPr>
              <a:t>overloaded </a:t>
            </a:r>
            <a:r>
              <a:rPr lang="en-US" sz="3600" i="1" dirty="0">
                <a:solidFill>
                  <a:srgbClr val="000000"/>
                </a:solidFill>
                <a:latin typeface="Batang" pitchFamily="18" charset="-127"/>
                <a:ea typeface="Batang" pitchFamily="18" charset="-127"/>
              </a:rPr>
              <a:t>curriculum, </a:t>
            </a:r>
            <a:endParaRPr lang="en-US" sz="3600" i="1" dirty="0" smtClean="0">
              <a:solidFill>
                <a:srgbClr val="000000"/>
              </a:solidFill>
              <a:latin typeface="Batang" pitchFamily="18" charset="-127"/>
              <a:ea typeface="Batang" pitchFamily="18" charset="-127"/>
            </a:endParaRPr>
          </a:p>
          <a:p>
            <a:pPr lvl="0">
              <a:buFont typeface="Wingdings" pitchFamily="2" charset="2"/>
              <a:buChar char="§"/>
            </a:pPr>
            <a:r>
              <a:rPr lang="en-US" sz="3600" i="1" dirty="0" smtClean="0">
                <a:solidFill>
                  <a:srgbClr val="000000"/>
                </a:solidFill>
                <a:latin typeface="Batang" pitchFamily="18" charset="-127"/>
                <a:ea typeface="Batang" pitchFamily="18" charset="-127"/>
              </a:rPr>
              <a:t>limited </a:t>
            </a:r>
            <a:r>
              <a:rPr lang="en-US" sz="3600" i="1" dirty="0">
                <a:solidFill>
                  <a:srgbClr val="000000"/>
                </a:solidFill>
                <a:latin typeface="Batang" pitchFamily="18" charset="-127"/>
                <a:ea typeface="Batang" pitchFamily="18" charset="-127"/>
              </a:rPr>
              <a:t>intellectual horizons, </a:t>
            </a:r>
            <a:endParaRPr lang="en-US" sz="3600" i="1" dirty="0" smtClean="0">
              <a:solidFill>
                <a:srgbClr val="000000"/>
              </a:solidFill>
              <a:latin typeface="Batang" pitchFamily="18" charset="-127"/>
              <a:ea typeface="Batang" pitchFamily="18" charset="-127"/>
            </a:endParaRPr>
          </a:p>
          <a:p>
            <a:pPr lvl="0">
              <a:buFont typeface="Wingdings" pitchFamily="2" charset="2"/>
              <a:buChar char="§"/>
            </a:pPr>
            <a:r>
              <a:rPr lang="en-US" sz="3600" i="1" dirty="0" smtClean="0">
                <a:solidFill>
                  <a:srgbClr val="000000"/>
                </a:solidFill>
                <a:latin typeface="Batang" pitchFamily="18" charset="-127"/>
                <a:ea typeface="Batang" pitchFamily="18" charset="-127"/>
              </a:rPr>
              <a:t>one </a:t>
            </a:r>
            <a:r>
              <a:rPr lang="en-US" sz="3600" i="1" dirty="0">
                <a:solidFill>
                  <a:srgbClr val="000000"/>
                </a:solidFill>
                <a:latin typeface="Batang" pitchFamily="18" charset="-127"/>
                <a:ea typeface="Batang" pitchFamily="18" charset="-127"/>
              </a:rPr>
              <a:t>way lecturing and no opportunities to reflect</a:t>
            </a:r>
            <a:endParaRPr lang="en-US" sz="3600" i="1" dirty="0">
              <a:solidFill>
                <a:prstClr val="black"/>
              </a:solidFill>
              <a:latin typeface="Batang" pitchFamily="18" charset="-127"/>
              <a:ea typeface="Batang" pitchFamily="18" charset="-127"/>
            </a:endParaRPr>
          </a:p>
          <a:p>
            <a:pPr>
              <a:buFont typeface="Wingdings" pitchFamily="2" charset="2"/>
              <a:buChar char="§"/>
            </a:pPr>
            <a:endParaRPr lang="en-US" sz="3600" dirty="0">
              <a:latin typeface="Batang" pitchFamily="18" charset="-127"/>
              <a:ea typeface="Batang" pitchFamily="18" charset="-127"/>
            </a:endParaRPr>
          </a:p>
        </p:txBody>
      </p:sp>
    </p:spTree>
    <p:extLst>
      <p:ext uri="{BB962C8B-B14F-4D97-AF65-F5344CB8AC3E}">
        <p14:creationId xmlns:p14="http://schemas.microsoft.com/office/powerpoint/2010/main" val="11611022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i="0" dirty="0" smtClean="0">
                <a:solidFill>
                  <a:srgbClr val="000000"/>
                </a:solidFill>
                <a:effectLst/>
                <a:latin typeface="Times New Roman"/>
              </a:rPr>
              <a:t/>
            </a:r>
            <a:br>
              <a:rPr lang="en-US" b="1" i="0" dirty="0" smtClean="0">
                <a:solidFill>
                  <a:srgbClr val="000000"/>
                </a:solidFill>
                <a:effectLst/>
                <a:latin typeface="Times New Roman"/>
              </a:rPr>
            </a:br>
            <a:r>
              <a:rPr lang="en-US" b="1" i="0" dirty="0" smtClean="0">
                <a:solidFill>
                  <a:srgbClr val="000000"/>
                </a:solidFill>
                <a:effectLst/>
                <a:latin typeface="Times New Roman"/>
              </a:rPr>
              <a:t>Pedagogy</a:t>
            </a:r>
            <a:br>
              <a:rPr lang="en-US" b="1" i="0" dirty="0" smtClean="0">
                <a:solidFill>
                  <a:srgbClr val="000000"/>
                </a:solidFill>
                <a:effectLst/>
                <a:latin typeface="Times New Roman"/>
              </a:rPr>
            </a:br>
            <a:endParaRPr lang="en-US" dirty="0"/>
          </a:p>
        </p:txBody>
      </p:sp>
      <p:sp>
        <p:nvSpPr>
          <p:cNvPr id="3" name="Content Placeholder 2"/>
          <p:cNvSpPr>
            <a:spLocks noGrp="1"/>
          </p:cNvSpPr>
          <p:nvPr>
            <p:ph idx="1"/>
          </p:nvPr>
        </p:nvSpPr>
        <p:spPr/>
        <p:txBody>
          <a:bodyPr/>
          <a:lstStyle/>
          <a:p>
            <a:r>
              <a:rPr lang="en-US" b="0" i="0" dirty="0" smtClean="0">
                <a:solidFill>
                  <a:srgbClr val="000000"/>
                </a:solidFill>
                <a:effectLst/>
                <a:latin typeface="Times New Roman"/>
              </a:rPr>
              <a:t>a range of </a:t>
            </a:r>
            <a:r>
              <a:rPr lang="en-US" b="0" i="0" dirty="0" smtClean="0">
                <a:solidFill>
                  <a:srgbClr val="000000"/>
                </a:solidFill>
                <a:effectLst/>
                <a:latin typeface="Times New Roman"/>
              </a:rPr>
              <a:t>student-</a:t>
            </a:r>
            <a:r>
              <a:rPr lang="en-US" b="0" i="0" dirty="0" err="1" smtClean="0">
                <a:solidFill>
                  <a:srgbClr val="000000"/>
                </a:solidFill>
                <a:effectLst/>
                <a:latin typeface="Times New Roman"/>
              </a:rPr>
              <a:t>centred</a:t>
            </a:r>
            <a:r>
              <a:rPr lang="en-US" b="0" i="0" dirty="0" smtClean="0">
                <a:solidFill>
                  <a:srgbClr val="000000"/>
                </a:solidFill>
                <a:effectLst/>
                <a:latin typeface="Times New Roman"/>
              </a:rPr>
              <a:t>, interactive and participatory methods </a:t>
            </a:r>
          </a:p>
          <a:p>
            <a:r>
              <a:rPr lang="en-US" b="0" i="0" dirty="0" smtClean="0">
                <a:solidFill>
                  <a:srgbClr val="000000"/>
                </a:solidFill>
                <a:effectLst/>
                <a:latin typeface="Times New Roman"/>
              </a:rPr>
              <a:t>demonstrations, </a:t>
            </a:r>
          </a:p>
          <a:p>
            <a:r>
              <a:rPr lang="en-US" b="0" i="0" dirty="0" smtClean="0">
                <a:solidFill>
                  <a:srgbClr val="000000"/>
                </a:solidFill>
                <a:effectLst/>
                <a:latin typeface="Times New Roman"/>
              </a:rPr>
              <a:t>group work, </a:t>
            </a:r>
            <a:endParaRPr lang="en-US" dirty="0">
              <a:solidFill>
                <a:srgbClr val="000000"/>
              </a:solidFill>
              <a:latin typeface="Times New Roman"/>
            </a:endParaRPr>
          </a:p>
          <a:p>
            <a:r>
              <a:rPr lang="en-US" b="0" i="0" dirty="0" smtClean="0">
                <a:solidFill>
                  <a:srgbClr val="000000"/>
                </a:solidFill>
                <a:effectLst/>
                <a:latin typeface="Times New Roman"/>
              </a:rPr>
              <a:t>role play, fieldtrips, </a:t>
            </a:r>
          </a:p>
          <a:p>
            <a:r>
              <a:rPr lang="en-US" b="0" i="0" dirty="0" smtClean="0">
                <a:solidFill>
                  <a:srgbClr val="000000"/>
                </a:solidFill>
                <a:effectLst/>
                <a:latin typeface="Times New Roman"/>
              </a:rPr>
              <a:t>project work</a:t>
            </a:r>
            <a:endParaRPr lang="en-US" dirty="0"/>
          </a:p>
        </p:txBody>
      </p:sp>
    </p:spTree>
    <p:extLst>
      <p:ext uri="{BB962C8B-B14F-4D97-AF65-F5344CB8AC3E}">
        <p14:creationId xmlns:p14="http://schemas.microsoft.com/office/powerpoint/2010/main" val="322599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20000"/>
              <a:lumOff val="80000"/>
            </a:schemeClr>
          </a:solidFill>
        </p:spPr>
        <p:txBody>
          <a:bodyPr/>
          <a:lstStyle/>
          <a:p>
            <a:pPr algn="l"/>
            <a:r>
              <a:rPr lang="en-US" dirty="0" smtClean="0">
                <a:latin typeface="Batang" pitchFamily="18" charset="-127"/>
                <a:ea typeface="Batang" pitchFamily="18" charset="-127"/>
              </a:rPr>
              <a:t>Issues &amp; Reasons</a:t>
            </a:r>
            <a:endParaRPr lang="en-US" dirty="0">
              <a:latin typeface="Batang" pitchFamily="18" charset="-127"/>
              <a:ea typeface="Batang" pitchFamily="18" charset="-127"/>
            </a:endParaRPr>
          </a:p>
        </p:txBody>
      </p:sp>
      <p:sp>
        <p:nvSpPr>
          <p:cNvPr id="3" name="Content Placeholder 2"/>
          <p:cNvSpPr>
            <a:spLocks noGrp="1"/>
          </p:cNvSpPr>
          <p:nvPr>
            <p:ph idx="1"/>
          </p:nvPr>
        </p:nvSpPr>
        <p:spPr>
          <a:ln>
            <a:solidFill>
              <a:schemeClr val="accent1"/>
            </a:solidFill>
          </a:ln>
        </p:spPr>
        <p:txBody>
          <a:bodyPr>
            <a:normAutofit fontScale="85000" lnSpcReduction="20000"/>
          </a:bodyPr>
          <a:lstStyle/>
          <a:p>
            <a:r>
              <a:rPr lang="en-US" b="0" i="0" dirty="0" smtClean="0">
                <a:solidFill>
                  <a:schemeClr val="tx2">
                    <a:lumMod val="75000"/>
                  </a:schemeClr>
                </a:solidFill>
                <a:effectLst/>
                <a:latin typeface="Batang" pitchFamily="18" charset="-127"/>
                <a:ea typeface="Batang" pitchFamily="18" charset="-127"/>
              </a:rPr>
              <a:t>Teacher- </a:t>
            </a:r>
            <a:r>
              <a:rPr lang="en-US" b="0" i="0" dirty="0" err="1" smtClean="0">
                <a:solidFill>
                  <a:schemeClr val="tx2">
                    <a:lumMod val="75000"/>
                  </a:schemeClr>
                </a:solidFill>
                <a:effectLst/>
                <a:latin typeface="Batang" pitchFamily="18" charset="-127"/>
                <a:ea typeface="Batang" pitchFamily="18" charset="-127"/>
              </a:rPr>
              <a:t>centred</a:t>
            </a:r>
            <a:r>
              <a:rPr lang="en-US" b="0" i="0" dirty="0" smtClean="0">
                <a:solidFill>
                  <a:schemeClr val="tx2">
                    <a:lumMod val="75000"/>
                  </a:schemeClr>
                </a:solidFill>
                <a:effectLst/>
                <a:latin typeface="Batang" pitchFamily="18" charset="-127"/>
                <a:ea typeface="Batang" pitchFamily="18" charset="-127"/>
              </a:rPr>
              <a:t> </a:t>
            </a:r>
            <a:r>
              <a:rPr lang="en-US" b="0" i="0" dirty="0" smtClean="0">
                <a:solidFill>
                  <a:schemeClr val="tx2">
                    <a:lumMod val="75000"/>
                  </a:schemeClr>
                </a:solidFill>
                <a:effectLst/>
                <a:latin typeface="Batang" pitchFamily="18" charset="-127"/>
                <a:ea typeface="Batang" pitchFamily="18" charset="-127"/>
              </a:rPr>
              <a:t>transmission mode</a:t>
            </a:r>
          </a:p>
          <a:p>
            <a:r>
              <a:rPr lang="en-US" dirty="0" smtClean="0">
                <a:solidFill>
                  <a:schemeClr val="tx2">
                    <a:lumMod val="75000"/>
                  </a:schemeClr>
                </a:solidFill>
                <a:latin typeface="Batang" pitchFamily="18" charset="-127"/>
                <a:ea typeface="Batang" pitchFamily="18" charset="-127"/>
              </a:rPr>
              <a:t>Subject content, notes</a:t>
            </a:r>
          </a:p>
          <a:p>
            <a:r>
              <a:rPr lang="en-US" dirty="0" smtClean="0">
                <a:solidFill>
                  <a:schemeClr val="tx2">
                    <a:lumMod val="75000"/>
                  </a:schemeClr>
                </a:solidFill>
                <a:latin typeface="Batang" pitchFamily="18" charset="-127"/>
                <a:ea typeface="Batang" pitchFamily="18" charset="-127"/>
              </a:rPr>
              <a:t>Limited</a:t>
            </a:r>
            <a:r>
              <a:rPr lang="en-US" b="0" i="0" dirty="0" smtClean="0">
                <a:solidFill>
                  <a:schemeClr val="tx2">
                    <a:lumMod val="75000"/>
                  </a:schemeClr>
                </a:solidFill>
                <a:effectLst/>
                <a:latin typeface="Batang" pitchFamily="18" charset="-127"/>
                <a:ea typeface="Batang" pitchFamily="18" charset="-127"/>
              </a:rPr>
              <a:t> student activity</a:t>
            </a:r>
            <a:endParaRPr lang="en-US" dirty="0" smtClean="0">
              <a:solidFill>
                <a:schemeClr val="tx2">
                  <a:lumMod val="75000"/>
                </a:schemeClr>
              </a:solidFill>
              <a:latin typeface="Batang" pitchFamily="18" charset="-127"/>
              <a:ea typeface="Batang" pitchFamily="18" charset="-127"/>
            </a:endParaRPr>
          </a:p>
          <a:p>
            <a:r>
              <a:rPr lang="en-US" dirty="0" smtClean="0">
                <a:solidFill>
                  <a:schemeClr val="tx2">
                    <a:lumMod val="75000"/>
                  </a:schemeClr>
                </a:solidFill>
                <a:latin typeface="Batang" pitchFamily="18" charset="-127"/>
                <a:ea typeface="Batang" pitchFamily="18" charset="-127"/>
              </a:rPr>
              <a:t>Rare or no class discussion</a:t>
            </a:r>
          </a:p>
          <a:p>
            <a:r>
              <a:rPr lang="en-US" dirty="0" smtClean="0">
                <a:solidFill>
                  <a:schemeClr val="tx2">
                    <a:lumMod val="75000"/>
                  </a:schemeClr>
                </a:solidFill>
                <a:latin typeface="Batang" pitchFamily="18" charset="-127"/>
                <a:ea typeface="Batang" pitchFamily="18" charset="-127"/>
              </a:rPr>
              <a:t>Levels of cognitive demand seemed low</a:t>
            </a:r>
          </a:p>
          <a:p>
            <a:r>
              <a:rPr lang="en-US" dirty="0" smtClean="0">
                <a:solidFill>
                  <a:schemeClr val="tx2">
                    <a:lumMod val="75000"/>
                  </a:schemeClr>
                </a:solidFill>
                <a:latin typeface="Batang" pitchFamily="18" charset="-127"/>
                <a:ea typeface="Batang" pitchFamily="18" charset="-127"/>
              </a:rPr>
              <a:t>Tutor’s clarity</a:t>
            </a:r>
          </a:p>
          <a:p>
            <a:r>
              <a:rPr lang="en-US" dirty="0" smtClean="0">
                <a:solidFill>
                  <a:schemeClr val="tx2">
                    <a:lumMod val="75000"/>
                  </a:schemeClr>
                </a:solidFill>
                <a:latin typeface="Batang" pitchFamily="18" charset="-127"/>
                <a:ea typeface="Batang" pitchFamily="18" charset="-127"/>
              </a:rPr>
              <a:t>Poor language skills</a:t>
            </a:r>
          </a:p>
          <a:p>
            <a:r>
              <a:rPr lang="en-US" dirty="0" smtClean="0">
                <a:solidFill>
                  <a:schemeClr val="tx2">
                    <a:lumMod val="75000"/>
                  </a:schemeClr>
                </a:solidFill>
                <a:latin typeface="Batang" pitchFamily="18" charset="-127"/>
                <a:ea typeface="Batang" pitchFamily="18" charset="-127"/>
              </a:rPr>
              <a:t>Lack of resources </a:t>
            </a:r>
          </a:p>
          <a:p>
            <a:r>
              <a:rPr lang="en-US" dirty="0" smtClean="0">
                <a:solidFill>
                  <a:schemeClr val="tx2">
                    <a:lumMod val="75000"/>
                  </a:schemeClr>
                </a:solidFill>
                <a:latin typeface="Batang" pitchFamily="18" charset="-127"/>
                <a:ea typeface="Batang" pitchFamily="18" charset="-127"/>
              </a:rPr>
              <a:t>Limited time</a:t>
            </a:r>
          </a:p>
          <a:p>
            <a:r>
              <a:rPr lang="en-US" dirty="0" smtClean="0">
                <a:solidFill>
                  <a:schemeClr val="tx2">
                    <a:lumMod val="75000"/>
                  </a:schemeClr>
                </a:solidFill>
                <a:latin typeface="Batang" pitchFamily="18" charset="-127"/>
                <a:ea typeface="Batang" pitchFamily="18" charset="-127"/>
              </a:rPr>
              <a:t>Large classes </a:t>
            </a:r>
            <a:endParaRPr lang="en-US" dirty="0">
              <a:solidFill>
                <a:schemeClr val="tx2">
                  <a:lumMod val="75000"/>
                </a:schemeClr>
              </a:solidFill>
              <a:latin typeface="Batang" pitchFamily="18" charset="-127"/>
              <a:ea typeface="Batang" pitchFamily="18" charset="-127"/>
            </a:endParaRPr>
          </a:p>
        </p:txBody>
      </p:sp>
    </p:spTree>
    <p:extLst>
      <p:ext uri="{BB962C8B-B14F-4D97-AF65-F5344CB8AC3E}">
        <p14:creationId xmlns:p14="http://schemas.microsoft.com/office/powerpoint/2010/main" val="4192661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Batang" pitchFamily="18" charset="-127"/>
                <a:ea typeface="Batang" pitchFamily="18" charset="-127"/>
              </a:rPr>
              <a:t>Assessment</a:t>
            </a:r>
            <a:endParaRPr lang="en-US" dirty="0">
              <a:latin typeface="Batang" pitchFamily="18" charset="-127"/>
              <a:ea typeface="Batang" pitchFamily="18" charset="-127"/>
            </a:endParaRPr>
          </a:p>
        </p:txBody>
      </p:sp>
      <p:sp>
        <p:nvSpPr>
          <p:cNvPr id="3" name="Content Placeholder 2"/>
          <p:cNvSpPr>
            <a:spLocks noGrp="1"/>
          </p:cNvSpPr>
          <p:nvPr>
            <p:ph idx="1"/>
          </p:nvPr>
        </p:nvSpPr>
        <p:spPr>
          <a:ln>
            <a:solidFill>
              <a:schemeClr val="accent1"/>
            </a:solidFill>
          </a:ln>
        </p:spPr>
        <p:txBody>
          <a:bodyPr/>
          <a:lstStyle/>
          <a:p>
            <a:r>
              <a:rPr lang="en-US" b="0" i="0" dirty="0" smtClean="0">
                <a:solidFill>
                  <a:srgbClr val="000000"/>
                </a:solidFill>
                <a:effectLst/>
                <a:latin typeface="Times New Roman"/>
              </a:rPr>
              <a:t>Tests, </a:t>
            </a:r>
          </a:p>
          <a:p>
            <a:r>
              <a:rPr lang="en-US" b="0" i="0" dirty="0" smtClean="0">
                <a:solidFill>
                  <a:srgbClr val="000000"/>
                </a:solidFill>
                <a:effectLst/>
                <a:latin typeface="Times New Roman"/>
              </a:rPr>
              <a:t>Written assignments</a:t>
            </a:r>
          </a:p>
          <a:p>
            <a:r>
              <a:rPr lang="en-US" dirty="0" smtClean="0">
                <a:solidFill>
                  <a:srgbClr val="000000"/>
                </a:solidFill>
                <a:latin typeface="Times New Roman"/>
              </a:rPr>
              <a:t>Oral examination </a:t>
            </a:r>
            <a:r>
              <a:rPr lang="en-US" b="0" i="0" dirty="0" smtClean="0">
                <a:solidFill>
                  <a:srgbClr val="000000"/>
                </a:solidFill>
                <a:effectLst/>
                <a:latin typeface="Times New Roman"/>
              </a:rPr>
              <a:t> </a:t>
            </a:r>
          </a:p>
          <a:p>
            <a:r>
              <a:rPr lang="en-US" b="0" i="0" dirty="0" smtClean="0">
                <a:solidFill>
                  <a:srgbClr val="000000"/>
                </a:solidFill>
                <a:effectLst/>
                <a:latin typeface="Times New Roman"/>
              </a:rPr>
              <a:t>Observation and </a:t>
            </a:r>
          </a:p>
          <a:p>
            <a:r>
              <a:rPr lang="en-US" b="0" i="0" dirty="0" smtClean="0">
                <a:solidFill>
                  <a:srgbClr val="000000"/>
                </a:solidFill>
                <a:effectLst/>
                <a:latin typeface="Times New Roman"/>
              </a:rPr>
              <a:t>Occasionally some library-based project work</a:t>
            </a:r>
            <a:endParaRPr lang="en-US" dirty="0"/>
          </a:p>
        </p:txBody>
      </p:sp>
    </p:spTree>
    <p:extLst>
      <p:ext uri="{BB962C8B-B14F-4D97-AF65-F5344CB8AC3E}">
        <p14:creationId xmlns:p14="http://schemas.microsoft.com/office/powerpoint/2010/main" val="16289331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609600" y="1143000"/>
            <a:ext cx="8229600" cy="1676400"/>
          </a:xfrm>
          <a:solidFill>
            <a:schemeClr val="accent2"/>
          </a:solidFill>
        </p:spPr>
        <p:txBody>
          <a:bodyPr>
            <a:normAutofit/>
          </a:bodyPr>
          <a:lstStyle/>
          <a:p>
            <a:r>
              <a:rPr lang="en-US" dirty="0" smtClean="0">
                <a:latin typeface="Aharoni" pitchFamily="2" charset="-79"/>
                <a:cs typeface="Aharoni" pitchFamily="2" charset="-79"/>
              </a:rPr>
              <a:t>What do you mean by curriculum?</a:t>
            </a:r>
            <a:endParaRPr lang="en-US" dirty="0">
              <a:latin typeface="Aharoni" pitchFamily="2" charset="-79"/>
              <a:cs typeface="Aharoni" pitchFamily="2" charset="-79"/>
            </a:endParaRPr>
          </a:p>
        </p:txBody>
      </p:sp>
    </p:spTree>
    <p:extLst>
      <p:ext uri="{BB962C8B-B14F-4D97-AF65-F5344CB8AC3E}">
        <p14:creationId xmlns:p14="http://schemas.microsoft.com/office/powerpoint/2010/main" val="3123134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Batang" pitchFamily="18" charset="-127"/>
                <a:ea typeface="Batang" pitchFamily="18" charset="-127"/>
              </a:rPr>
              <a:t>Issues</a:t>
            </a:r>
            <a:endParaRPr lang="en-US" dirty="0">
              <a:latin typeface="Batang" pitchFamily="18" charset="-127"/>
              <a:ea typeface="Batang" pitchFamily="18" charset="-127"/>
            </a:endParaRPr>
          </a:p>
        </p:txBody>
      </p:sp>
      <p:sp>
        <p:nvSpPr>
          <p:cNvPr id="3" name="Content Placeholder 2"/>
          <p:cNvSpPr>
            <a:spLocks noGrp="1"/>
          </p:cNvSpPr>
          <p:nvPr>
            <p:ph idx="1"/>
          </p:nvPr>
        </p:nvSpPr>
        <p:spPr>
          <a:solidFill>
            <a:schemeClr val="accent3">
              <a:lumMod val="20000"/>
              <a:lumOff val="80000"/>
            </a:schemeClr>
          </a:solidFill>
        </p:spPr>
        <p:txBody>
          <a:bodyPr>
            <a:normAutofit fontScale="92500"/>
          </a:bodyPr>
          <a:lstStyle/>
          <a:p>
            <a:r>
              <a:rPr lang="en-US" b="0" i="0" dirty="0" smtClean="0">
                <a:solidFill>
                  <a:schemeClr val="tx2">
                    <a:lumMod val="75000"/>
                  </a:schemeClr>
                </a:solidFill>
                <a:effectLst/>
                <a:latin typeface="Times New Roman"/>
              </a:rPr>
              <a:t>Little formative assessment </a:t>
            </a:r>
          </a:p>
          <a:p>
            <a:r>
              <a:rPr lang="en-US" dirty="0" smtClean="0">
                <a:solidFill>
                  <a:schemeClr val="tx2">
                    <a:lumMod val="75000"/>
                  </a:schemeClr>
                </a:solidFill>
                <a:latin typeface="Times New Roman"/>
              </a:rPr>
              <a:t>No portfolio assessment</a:t>
            </a:r>
          </a:p>
          <a:p>
            <a:r>
              <a:rPr lang="en-US" dirty="0" smtClean="0">
                <a:solidFill>
                  <a:schemeClr val="tx2">
                    <a:lumMod val="75000"/>
                  </a:schemeClr>
                </a:solidFill>
                <a:latin typeface="Times New Roman"/>
              </a:rPr>
              <a:t>Limited practical work and observation</a:t>
            </a:r>
          </a:p>
          <a:p>
            <a:r>
              <a:rPr lang="en-US" dirty="0" smtClean="0">
                <a:solidFill>
                  <a:schemeClr val="tx2">
                    <a:lumMod val="75000"/>
                  </a:schemeClr>
                </a:solidFill>
                <a:latin typeface="Times New Roman"/>
              </a:rPr>
              <a:t>Standardize testing</a:t>
            </a:r>
          </a:p>
          <a:p>
            <a:r>
              <a:rPr lang="en-US" dirty="0" smtClean="0">
                <a:solidFill>
                  <a:schemeClr val="tx2">
                    <a:lumMod val="75000"/>
                  </a:schemeClr>
                </a:solidFill>
                <a:latin typeface="Times New Roman"/>
              </a:rPr>
              <a:t>Validity and reliability issues</a:t>
            </a:r>
          </a:p>
          <a:p>
            <a:r>
              <a:rPr lang="en-US" dirty="0" smtClean="0">
                <a:solidFill>
                  <a:schemeClr val="tx2">
                    <a:lumMod val="75000"/>
                  </a:schemeClr>
                </a:solidFill>
                <a:latin typeface="Times New Roman"/>
              </a:rPr>
              <a:t>Cognitive level ignored (recall or comprehension)</a:t>
            </a:r>
          </a:p>
          <a:p>
            <a:r>
              <a:rPr lang="en-US" b="0" i="0" dirty="0" smtClean="0">
                <a:solidFill>
                  <a:schemeClr val="tx2">
                    <a:lumMod val="75000"/>
                  </a:schemeClr>
                </a:solidFill>
                <a:effectLst/>
                <a:latin typeface="Times New Roman"/>
              </a:rPr>
              <a:t> Broad holistic teaching competencies rarely assessed</a:t>
            </a:r>
            <a:endParaRPr lang="en-US" dirty="0">
              <a:solidFill>
                <a:schemeClr val="tx2">
                  <a:lumMod val="75000"/>
                </a:schemeClr>
              </a:solidFill>
            </a:endParaRPr>
          </a:p>
        </p:txBody>
      </p:sp>
    </p:spTree>
    <p:extLst>
      <p:ext uri="{BB962C8B-B14F-4D97-AF65-F5344CB8AC3E}">
        <p14:creationId xmlns:p14="http://schemas.microsoft.com/office/powerpoint/2010/main" val="23862193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i="1" dirty="0" smtClean="0">
                <a:solidFill>
                  <a:schemeClr val="tx2">
                    <a:lumMod val="75000"/>
                  </a:schemeClr>
                </a:solidFill>
                <a:latin typeface="Baskerville Old Face" pitchFamily="18" charset="0"/>
              </a:rPr>
              <a:t>Conclusion</a:t>
            </a:r>
            <a:endParaRPr lang="en-US" i="1" dirty="0">
              <a:solidFill>
                <a:schemeClr val="tx2">
                  <a:lumMod val="75000"/>
                </a:schemeClr>
              </a:solidFill>
              <a:latin typeface="Baskerville Old Face" pitchFamily="18" charset="0"/>
            </a:endParaRPr>
          </a:p>
        </p:txBody>
      </p:sp>
      <p:sp>
        <p:nvSpPr>
          <p:cNvPr id="3" name="Content Placeholder 2"/>
          <p:cNvSpPr>
            <a:spLocks noGrp="1"/>
          </p:cNvSpPr>
          <p:nvPr>
            <p:ph idx="1"/>
          </p:nvPr>
        </p:nvSpPr>
        <p:spPr>
          <a:xfrm>
            <a:off x="457200" y="1447800"/>
            <a:ext cx="8229600" cy="4724400"/>
          </a:xfrm>
          <a:ln>
            <a:solidFill>
              <a:schemeClr val="accent1"/>
            </a:solidFill>
          </a:ln>
        </p:spPr>
        <p:txBody>
          <a:bodyPr>
            <a:normAutofit lnSpcReduction="10000"/>
          </a:bodyPr>
          <a:lstStyle/>
          <a:p>
            <a:r>
              <a:rPr lang="en-US" b="0" i="0" dirty="0" smtClean="0">
                <a:solidFill>
                  <a:srgbClr val="000000"/>
                </a:solidFill>
                <a:effectLst/>
                <a:latin typeface="Times New Roman"/>
              </a:rPr>
              <a:t>Mechanisms for regular review and renewal</a:t>
            </a:r>
          </a:p>
          <a:p>
            <a:r>
              <a:rPr lang="en-US" b="0" i="0" dirty="0" smtClean="0">
                <a:solidFill>
                  <a:srgbClr val="000000"/>
                </a:solidFill>
                <a:effectLst/>
                <a:latin typeface="Times New Roman"/>
              </a:rPr>
              <a:t>Innovation and change</a:t>
            </a:r>
          </a:p>
          <a:p>
            <a:r>
              <a:rPr lang="en-US" b="0" i="0" dirty="0" smtClean="0">
                <a:solidFill>
                  <a:srgbClr val="000000"/>
                </a:solidFill>
                <a:effectLst/>
                <a:latin typeface="Times New Roman"/>
              </a:rPr>
              <a:t>Local needs and cultures</a:t>
            </a:r>
          </a:p>
          <a:p>
            <a:r>
              <a:rPr lang="en-US" dirty="0" smtClean="0">
                <a:solidFill>
                  <a:srgbClr val="000000"/>
                </a:solidFill>
                <a:latin typeface="Times New Roman"/>
              </a:rPr>
              <a:t>Focus on</a:t>
            </a:r>
            <a:r>
              <a:rPr lang="en-US" b="0" i="0" dirty="0" smtClean="0">
                <a:solidFill>
                  <a:srgbClr val="000000"/>
                </a:solidFill>
                <a:effectLst/>
                <a:latin typeface="Times New Roman"/>
              </a:rPr>
              <a:t> the preparation of a 'reflective practitioner‘</a:t>
            </a:r>
          </a:p>
          <a:p>
            <a:r>
              <a:rPr lang="en-US" dirty="0" smtClean="0">
                <a:solidFill>
                  <a:srgbClr val="000000"/>
                </a:solidFill>
                <a:latin typeface="Times New Roman"/>
              </a:rPr>
              <a:t>Limited and essential contents</a:t>
            </a:r>
          </a:p>
          <a:p>
            <a:r>
              <a:rPr lang="en-US" b="0" i="0" dirty="0" smtClean="0">
                <a:solidFill>
                  <a:srgbClr val="000000"/>
                </a:solidFill>
                <a:effectLst/>
                <a:latin typeface="Times New Roman"/>
              </a:rPr>
              <a:t>Views of different stakeholders</a:t>
            </a:r>
          </a:p>
          <a:p>
            <a:r>
              <a:rPr lang="en-US" dirty="0" smtClean="0">
                <a:solidFill>
                  <a:srgbClr val="000000"/>
                </a:solidFill>
                <a:latin typeface="Times New Roman"/>
              </a:rPr>
              <a:t>Poor background regarding</a:t>
            </a:r>
            <a:r>
              <a:rPr lang="en-US" b="0" i="0" dirty="0" smtClean="0">
                <a:solidFill>
                  <a:srgbClr val="000000"/>
                </a:solidFill>
                <a:effectLst/>
                <a:latin typeface="Times New Roman"/>
              </a:rPr>
              <a:t> subject knowledge</a:t>
            </a:r>
          </a:p>
          <a:p>
            <a:r>
              <a:rPr lang="en-US" dirty="0" smtClean="0">
                <a:solidFill>
                  <a:srgbClr val="000000"/>
                </a:solidFill>
                <a:latin typeface="Times New Roman"/>
              </a:rPr>
              <a:t>Improved pedagogy and assessment methods</a:t>
            </a:r>
            <a:endParaRPr lang="en-US" dirty="0"/>
          </a:p>
        </p:txBody>
      </p:sp>
    </p:spTree>
    <p:extLst>
      <p:ext uri="{BB962C8B-B14F-4D97-AF65-F5344CB8AC3E}">
        <p14:creationId xmlns:p14="http://schemas.microsoft.com/office/powerpoint/2010/main" val="3413523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r>
              <a:rPr lang="en-US" dirty="0" smtClean="0"/>
              <a:t/>
            </a:r>
            <a:br>
              <a:rPr lang="en-US" dirty="0" smtClean="0"/>
            </a:br>
            <a:r>
              <a:rPr lang="en-US" dirty="0" smtClean="0"/>
              <a:t>Key issues for policy and practice</a:t>
            </a:r>
            <a:br>
              <a:rPr lang="en-US" dirty="0" smtClean="0"/>
            </a:br>
            <a:endParaRPr lang="en-US" dirty="0"/>
          </a:p>
        </p:txBody>
      </p:sp>
      <p:sp>
        <p:nvSpPr>
          <p:cNvPr id="3" name="Content Placeholder 2"/>
          <p:cNvSpPr>
            <a:spLocks noGrp="1"/>
          </p:cNvSpPr>
          <p:nvPr>
            <p:ph idx="1"/>
          </p:nvPr>
        </p:nvSpPr>
        <p:spPr>
          <a:xfrm>
            <a:off x="457200" y="762000"/>
            <a:ext cx="8229600" cy="5867400"/>
          </a:xfrm>
          <a:ln>
            <a:solidFill>
              <a:schemeClr val="accent1"/>
            </a:solidFill>
          </a:ln>
        </p:spPr>
        <p:txBody>
          <a:bodyPr>
            <a:noAutofit/>
          </a:bodyPr>
          <a:lstStyle/>
          <a:p>
            <a:pPr marL="0" indent="0">
              <a:buNone/>
            </a:pPr>
            <a:r>
              <a:rPr lang="en-US" sz="1200" dirty="0" smtClean="0"/>
              <a:t>· The overall aims of the curriculum should set out more clearly what sort of teacher is needed for the particular context, and this vision should inform the whole curriculum and the way it is delivered.</a:t>
            </a:r>
          </a:p>
          <a:p>
            <a:pPr marL="0" indent="0">
              <a:buNone/>
            </a:pPr>
            <a:r>
              <a:rPr lang="en-US" sz="1200" dirty="0" smtClean="0"/>
              <a:t>· Currently initial training curricula are quite long and heavily overloaded. Ways need to be found to make them more selective, focusing on what trainees need to start teaching, and complementing this by regular continuing professional development at later points in the career. Upgrading in academic subject content might be more effectively done separately, either in a preliminary year or by distance methods.</a:t>
            </a:r>
          </a:p>
          <a:p>
            <a:pPr marL="0" indent="0">
              <a:buNone/>
            </a:pPr>
            <a:endParaRPr lang="en-US" sz="1200" dirty="0" smtClean="0"/>
          </a:p>
          <a:p>
            <a:pPr marL="0" indent="0">
              <a:buNone/>
            </a:pPr>
            <a:r>
              <a:rPr lang="en-US" sz="1200" dirty="0" smtClean="0"/>
              <a:t>· The curriculum should be matched more closely to the needs, strengths and weaknesses of the entering students. This may involve helping them find new ways of 'learning to learn'; language and communication skills need particular emphasis. It also means recognizing that students do not come as 'empty vessels' but with powerful and affect-laden memories of schooling, images of teachers and personal experiences of learning and teaching. These should be discussed and used as starting points for developing professional understanding.</a:t>
            </a:r>
          </a:p>
          <a:p>
            <a:pPr marL="0" indent="0">
              <a:buNone/>
            </a:pPr>
            <a:endParaRPr lang="en-US" sz="1200" dirty="0" smtClean="0"/>
          </a:p>
          <a:p>
            <a:pPr marL="0" indent="0">
              <a:buNone/>
            </a:pPr>
            <a:r>
              <a:rPr lang="en-US" sz="1200" dirty="0" smtClean="0"/>
              <a:t>· Professional components need to be overhauled and reworked in the light of new understandings of teaching and learning. At the same time they need to be made more relevant to the local context and culture, so they can prepare students adequately for local classroom realities and problems.</a:t>
            </a:r>
          </a:p>
          <a:p>
            <a:pPr marL="0" indent="0">
              <a:buNone/>
            </a:pPr>
            <a:r>
              <a:rPr lang="en-US" sz="1200" dirty="0" smtClean="0"/>
              <a:t>· College pedagogy seems underdeveloped, often resembling high school teaching. Lecturers need to adopt adult teaching methods, so that student teachers gain a deeper experiential understanding of </a:t>
            </a:r>
            <a:r>
              <a:rPr lang="en-US" sz="1200" dirty="0" smtClean="0"/>
              <a:t>learner- </a:t>
            </a:r>
            <a:r>
              <a:rPr lang="en-US" sz="1200" dirty="0" err="1" smtClean="0"/>
              <a:t>centred</a:t>
            </a:r>
            <a:r>
              <a:rPr lang="en-US" sz="1200" dirty="0" smtClean="0"/>
              <a:t> </a:t>
            </a:r>
            <a:r>
              <a:rPr lang="en-US" sz="1200" dirty="0" smtClean="0"/>
              <a:t>pedagogy.</a:t>
            </a:r>
          </a:p>
          <a:p>
            <a:pPr marL="0" indent="0">
              <a:buNone/>
            </a:pPr>
            <a:endParaRPr lang="en-US" sz="1200" dirty="0" smtClean="0"/>
          </a:p>
          <a:p>
            <a:pPr marL="0" indent="0">
              <a:buNone/>
            </a:pPr>
            <a:r>
              <a:rPr lang="en-US" sz="1200" dirty="0" smtClean="0"/>
              <a:t>· A wider range of assessment methods should be used during training, so that relevant levels of knowledge and practical skills are tested in realistic and useful ways. This would have a positive effect on teaching and learning.</a:t>
            </a:r>
          </a:p>
          <a:p>
            <a:pPr marL="0" indent="0">
              <a:buNone/>
            </a:pPr>
            <a:endParaRPr lang="en-US" sz="1200" dirty="0" smtClean="0"/>
          </a:p>
          <a:p>
            <a:pPr marL="0" indent="0">
              <a:buNone/>
            </a:pPr>
            <a:r>
              <a:rPr lang="en-US" sz="1200" dirty="0" smtClean="0"/>
              <a:t>· There is an urgent need for practical, up-to-date, locally relevant textbooks for trainee teachers, which could both form the basis for professional studies and subject methods during training, and be a resource for Teacher Education.</a:t>
            </a:r>
          </a:p>
          <a:p>
            <a:pPr marL="0" indent="0">
              <a:buNone/>
            </a:pPr>
            <a:endParaRPr lang="en-US" sz="1200" dirty="0" smtClean="0"/>
          </a:p>
          <a:p>
            <a:pPr marL="0" indent="0">
              <a:buNone/>
            </a:pPr>
            <a:r>
              <a:rPr lang="en-US" sz="1200" dirty="0" smtClean="0"/>
              <a:t>· At present there is little specialization by phase. In the light of UPE and changing language policies, some teachers could be given special training for the lower primary grades.</a:t>
            </a:r>
          </a:p>
          <a:p>
            <a:pPr marL="0" indent="0">
              <a:buNone/>
            </a:pPr>
            <a:r>
              <a:rPr lang="en-US" sz="1200" dirty="0" smtClean="0"/>
              <a:t>· In theory, colleges seem an appropriate place for change to start, but our evidence suggests this rarely happens except in the context of a more general political transformation.</a:t>
            </a:r>
            <a:endParaRPr lang="en-US" sz="1200" dirty="0"/>
          </a:p>
        </p:txBody>
      </p:sp>
    </p:spTree>
    <p:extLst>
      <p:ext uri="{BB962C8B-B14F-4D97-AF65-F5344CB8AC3E}">
        <p14:creationId xmlns:p14="http://schemas.microsoft.com/office/powerpoint/2010/main" val="32345104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Saylor &amp; Alexander (1959)</a:t>
            </a:r>
            <a:endParaRPr lang="en-US" dirty="0"/>
          </a:p>
        </p:txBody>
      </p:sp>
      <p:sp>
        <p:nvSpPr>
          <p:cNvPr id="3" name="Content Placeholder 2"/>
          <p:cNvSpPr>
            <a:spLocks noGrp="1"/>
          </p:cNvSpPr>
          <p:nvPr>
            <p:ph idx="1"/>
          </p:nvPr>
        </p:nvSpPr>
        <p:spPr>
          <a:solidFill>
            <a:schemeClr val="bg2"/>
          </a:solidFill>
        </p:spPr>
        <p:txBody>
          <a:bodyPr>
            <a:normAutofit/>
          </a:bodyPr>
          <a:lstStyle/>
          <a:p>
            <a:pPr marL="0" indent="0" algn="ctr">
              <a:buNone/>
            </a:pPr>
            <a:r>
              <a:rPr lang="en-US" sz="4400" dirty="0" smtClean="0">
                <a:latin typeface="Baskerville Old Face" pitchFamily="18" charset="0"/>
              </a:rPr>
              <a:t>“The curriculum is the sum total of school’s efforts to influence learning, whether in the classroom, on the play ground, or out of school” </a:t>
            </a:r>
            <a:endParaRPr lang="en-US" sz="4400" dirty="0">
              <a:latin typeface="Baskerville Old Face" pitchFamily="18" charset="0"/>
            </a:endParaRPr>
          </a:p>
        </p:txBody>
      </p:sp>
    </p:spTree>
    <p:extLst>
      <p:ext uri="{BB962C8B-B14F-4D97-AF65-F5344CB8AC3E}">
        <p14:creationId xmlns:p14="http://schemas.microsoft.com/office/powerpoint/2010/main" val="2747470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66800"/>
            <a:ext cx="8229600" cy="4495800"/>
          </a:xfrm>
          <a:solidFill>
            <a:schemeClr val="accent3">
              <a:lumMod val="20000"/>
              <a:lumOff val="80000"/>
            </a:schemeClr>
          </a:solidFill>
        </p:spPr>
        <p:txBody>
          <a:bodyPr>
            <a:normAutofit/>
          </a:bodyPr>
          <a:lstStyle/>
          <a:p>
            <a:r>
              <a:rPr lang="en-US" b="0" i="0" dirty="0" smtClean="0">
                <a:solidFill>
                  <a:schemeClr val="tx2">
                    <a:lumMod val="75000"/>
                  </a:schemeClr>
                </a:solidFill>
                <a:effectLst/>
                <a:latin typeface="Times New Roman"/>
              </a:rPr>
              <a:t>The term 'curriculum' is here defined as the entire experience throughout the training programme, as taught by college tutors, as organized both on and off campus, and as learnt by trainee teachers.</a:t>
            </a:r>
            <a:endParaRPr lang="en-US" dirty="0">
              <a:solidFill>
                <a:schemeClr val="tx2">
                  <a:lumMod val="75000"/>
                </a:schemeClr>
              </a:solidFill>
            </a:endParaRPr>
          </a:p>
        </p:txBody>
      </p:sp>
    </p:spTree>
    <p:extLst>
      <p:ext uri="{BB962C8B-B14F-4D97-AF65-F5344CB8AC3E}">
        <p14:creationId xmlns:p14="http://schemas.microsoft.com/office/powerpoint/2010/main" val="41016352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76200"/>
            <a:ext cx="4724400" cy="533400"/>
          </a:xfrm>
          <a:solidFill>
            <a:schemeClr val="accent3">
              <a:lumMod val="20000"/>
              <a:lumOff val="80000"/>
            </a:schemeClr>
          </a:solidFill>
        </p:spPr>
        <p:txBody>
          <a:bodyPr>
            <a:noAutofit/>
          </a:bodyPr>
          <a:lstStyle/>
          <a:p>
            <a:r>
              <a:rPr lang="en-US" sz="2000" b="1" i="0" dirty="0" smtClean="0">
                <a:solidFill>
                  <a:srgbClr val="333333"/>
                </a:solidFill>
                <a:effectLst/>
                <a:latin typeface="Kanit"/>
              </a:rPr>
              <a:t/>
            </a:r>
            <a:br>
              <a:rPr lang="en-US" sz="2000" b="1" i="0" dirty="0" smtClean="0">
                <a:solidFill>
                  <a:srgbClr val="333333"/>
                </a:solidFill>
                <a:effectLst/>
                <a:latin typeface="Kanit"/>
              </a:rPr>
            </a:br>
            <a:r>
              <a:rPr lang="en-US" sz="2000" b="1" i="0" dirty="0" smtClean="0">
                <a:solidFill>
                  <a:srgbClr val="333333"/>
                </a:solidFill>
                <a:effectLst/>
                <a:latin typeface="Kanit"/>
              </a:rPr>
              <a:t> characteristics of a good curriculum</a:t>
            </a:r>
            <a:r>
              <a:rPr lang="en-US" sz="2000" b="0" i="0" dirty="0" smtClean="0">
                <a:solidFill>
                  <a:srgbClr val="333333"/>
                </a:solidFill>
                <a:effectLst/>
                <a:latin typeface="Kanit"/>
              </a:rPr>
              <a:t/>
            </a:r>
            <a:br>
              <a:rPr lang="en-US" sz="2000" b="0" i="0" dirty="0" smtClean="0">
                <a:solidFill>
                  <a:srgbClr val="333333"/>
                </a:solidFill>
                <a:effectLst/>
                <a:latin typeface="Kanit"/>
              </a:rPr>
            </a:br>
            <a:endParaRPr lang="en-US" sz="2000" dirty="0"/>
          </a:p>
        </p:txBody>
      </p:sp>
      <p:sp>
        <p:nvSpPr>
          <p:cNvPr id="3" name="Content Placeholder 2"/>
          <p:cNvSpPr>
            <a:spLocks noGrp="1"/>
          </p:cNvSpPr>
          <p:nvPr>
            <p:ph idx="1"/>
          </p:nvPr>
        </p:nvSpPr>
        <p:spPr>
          <a:xfrm>
            <a:off x="457200" y="762000"/>
            <a:ext cx="8229600" cy="5364163"/>
          </a:xfrm>
        </p:spPr>
        <p:txBody>
          <a:bodyPr>
            <a:noAutofit/>
          </a:bodyPr>
          <a:lstStyle/>
          <a:p>
            <a:pPr marL="514350" indent="-514350" fontAlgn="base">
              <a:buFont typeface="+mj-lt"/>
              <a:buAutoNum type="arabicPeriod"/>
            </a:pPr>
            <a:r>
              <a:rPr lang="en-US" sz="1500" b="0" i="0" dirty="0" smtClean="0">
                <a:effectLst/>
                <a:latin typeface="Merriweather"/>
              </a:rPr>
              <a:t>Stand.org puts it best: At the heart of a high quality curriculum is the premise that all students are able to learn and are capable of being successful. In effect, a standard curriculum is built on high expectations and should be rigorous to undertake.</a:t>
            </a:r>
          </a:p>
          <a:p>
            <a:pPr fontAlgn="base">
              <a:buFont typeface="+mj-lt"/>
              <a:buAutoNum type="arabicPeriod"/>
            </a:pPr>
            <a:r>
              <a:rPr lang="en-US" sz="1500" b="0" i="0" dirty="0" smtClean="0">
                <a:effectLst/>
                <a:latin typeface="Merriweather"/>
              </a:rPr>
              <a:t>Because the curriculum prepares learners for life in the society, a curriculum obviously should be dynamic and evolve regularly to meet the needs of learners as well as the society. –</a:t>
            </a:r>
          </a:p>
          <a:p>
            <a:pPr fontAlgn="base">
              <a:buFont typeface="+mj-lt"/>
              <a:buAutoNum type="arabicPeriod"/>
            </a:pPr>
            <a:r>
              <a:rPr lang="en-US" sz="1500" b="0" i="0" dirty="0" smtClean="0">
                <a:effectLst/>
                <a:latin typeface="Merriweather"/>
              </a:rPr>
              <a:t>A curriculum should gradually build the learning experience. This means that it should allow for continuity of experiences as the learner progresses and grows.</a:t>
            </a:r>
          </a:p>
          <a:p>
            <a:pPr fontAlgn="base">
              <a:buFont typeface="+mj-lt"/>
              <a:buAutoNum type="arabicPeriod"/>
            </a:pPr>
            <a:r>
              <a:rPr lang="en-US" sz="1500" b="0" i="0" dirty="0" smtClean="0">
                <a:effectLst/>
                <a:latin typeface="Merriweather"/>
              </a:rPr>
              <a:t>Every curriculum should meet the needs of individual learners – whether it’s for private or public schools, every student’s needs should be considered while choosing a curriculum.</a:t>
            </a:r>
          </a:p>
          <a:p>
            <a:pPr fontAlgn="base">
              <a:buFont typeface="+mj-lt"/>
              <a:buAutoNum type="arabicPeriod"/>
            </a:pPr>
            <a:r>
              <a:rPr lang="en-US" sz="1500" b="0" i="0" dirty="0" smtClean="0">
                <a:effectLst/>
                <a:latin typeface="Merriweather"/>
              </a:rPr>
              <a:t>Because it caters to a wide variety of people, a good curriculum should be developed democratically. This means educators representing all grade levels and disciplines should be included in order to achieve cohesiveness that targets the success of every child.</a:t>
            </a:r>
          </a:p>
          <a:p>
            <a:pPr fontAlgn="base">
              <a:buFont typeface="+mj-lt"/>
              <a:buAutoNum type="arabicPeriod"/>
            </a:pPr>
            <a:r>
              <a:rPr lang="en-US" sz="1500" b="0" i="0" dirty="0" smtClean="0">
                <a:effectLst/>
                <a:latin typeface="Merriweather"/>
              </a:rPr>
              <a:t>Every aspect of the curriculum should  have a clear objective or end goal to achieve.</a:t>
            </a:r>
          </a:p>
          <a:p>
            <a:pPr fontAlgn="base">
              <a:buFont typeface="+mj-lt"/>
              <a:buAutoNum type="arabicPeriod"/>
            </a:pPr>
            <a:r>
              <a:rPr lang="en-US" sz="1500" b="0" i="0" dirty="0" smtClean="0">
                <a:effectLst/>
                <a:latin typeface="Merriweather"/>
              </a:rPr>
              <a:t>A good curriculum is not rigid- it allows room for flexibility, monitoring and evaluation by administration.</a:t>
            </a:r>
          </a:p>
          <a:p>
            <a:pPr fontAlgn="base">
              <a:buFont typeface="+mj-lt"/>
              <a:buAutoNum type="arabicPeriod"/>
            </a:pPr>
            <a:r>
              <a:rPr lang="en-US" sz="1500" b="0" i="0" dirty="0" smtClean="0">
                <a:effectLst/>
                <a:latin typeface="Merriweather"/>
              </a:rPr>
              <a:t>It should provide sufficient scope for the cultivation of unique skills, interest, attitudes and appreciations.</a:t>
            </a:r>
          </a:p>
          <a:p>
            <a:pPr fontAlgn="base">
              <a:buFont typeface="+mj-lt"/>
              <a:buAutoNum type="arabicPeriod"/>
            </a:pPr>
            <a:r>
              <a:rPr lang="en-US" sz="1500" b="0" i="0" dirty="0" smtClean="0">
                <a:effectLst/>
                <a:latin typeface="Merriweather"/>
              </a:rPr>
              <a:t>It should be psychologically sound. It should take into account the theories of learning relevant to the fields of study. As such, a broad range of possible </a:t>
            </a:r>
            <a:r>
              <a:rPr lang="en-US" sz="1500" b="0" strike="noStrike" dirty="0" smtClean="0">
                <a:effectLst/>
                <a:latin typeface="Merriweather"/>
              </a:rPr>
              <a:t>learning styles </a:t>
            </a:r>
            <a:r>
              <a:rPr lang="en-US" sz="1500" b="0" i="0" dirty="0" smtClean="0">
                <a:effectLst/>
                <a:latin typeface="Merriweather"/>
              </a:rPr>
              <a:t>must </a:t>
            </a:r>
            <a:r>
              <a:rPr lang="en-US" sz="1500" b="0" i="0" dirty="0" smtClean="0">
                <a:effectLst/>
                <a:latin typeface="Merriweather"/>
              </a:rPr>
              <a:t>also be considered.  </a:t>
            </a:r>
          </a:p>
          <a:p>
            <a:pPr fontAlgn="base">
              <a:buFont typeface="+mj-lt"/>
              <a:buAutoNum type="arabicPeriod"/>
            </a:pPr>
            <a:r>
              <a:rPr lang="en-US" sz="1500" b="0" i="0" dirty="0" smtClean="0">
                <a:effectLst/>
                <a:latin typeface="Merriweather"/>
              </a:rPr>
              <a:t>Lastly, a Curriculum should be responsible for personality development of the learners.</a:t>
            </a:r>
          </a:p>
          <a:p>
            <a:endParaRPr lang="en-US" sz="1500" dirty="0"/>
          </a:p>
        </p:txBody>
      </p:sp>
    </p:spTree>
    <p:extLst>
      <p:ext uri="{BB962C8B-B14F-4D97-AF65-F5344CB8AC3E}">
        <p14:creationId xmlns:p14="http://schemas.microsoft.com/office/powerpoint/2010/main" val="39948547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676400"/>
            <a:ext cx="8229600" cy="1524000"/>
          </a:xfrm>
          <a:solidFill>
            <a:schemeClr val="bg2"/>
          </a:solidFill>
        </p:spPr>
        <p:txBody>
          <a:bodyPr>
            <a:normAutofit/>
          </a:bodyPr>
          <a:lstStyle/>
          <a:p>
            <a:r>
              <a:rPr lang="en-US" dirty="0" smtClean="0"/>
              <a:t>Who should be involved in curriculum planning?</a:t>
            </a:r>
            <a:endParaRPr lang="en-US" dirty="0"/>
          </a:p>
        </p:txBody>
      </p:sp>
    </p:spTree>
    <p:extLst>
      <p:ext uri="{BB962C8B-B14F-4D97-AF65-F5344CB8AC3E}">
        <p14:creationId xmlns:p14="http://schemas.microsoft.com/office/powerpoint/2010/main" val="1022431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Collaborative effort….</a:t>
            </a:r>
            <a:endParaRPr lang="en-US" dirty="0"/>
          </a:p>
        </p:txBody>
      </p:sp>
      <p:sp>
        <p:nvSpPr>
          <p:cNvPr id="3" name="Content Placeholder 2"/>
          <p:cNvSpPr>
            <a:spLocks noGrp="1"/>
          </p:cNvSpPr>
          <p:nvPr>
            <p:ph idx="1"/>
          </p:nvPr>
        </p:nvSpPr>
        <p:spPr/>
        <p:txBody>
          <a:bodyPr>
            <a:normAutofit/>
          </a:bodyPr>
          <a:lstStyle/>
          <a:p>
            <a:pPr marL="0" indent="0" algn="ctr">
              <a:buNone/>
            </a:pPr>
            <a:r>
              <a:rPr lang="en-US" sz="4400" dirty="0" smtClean="0">
                <a:latin typeface="Batang" pitchFamily="18" charset="-127"/>
                <a:ea typeface="Batang" pitchFamily="18" charset="-127"/>
              </a:rPr>
              <a:t>Teachers, professional educators, subject specialists, state-wide leaders, parents, teachers and students.</a:t>
            </a:r>
            <a:endParaRPr lang="en-US" sz="4400" dirty="0">
              <a:latin typeface="Batang" pitchFamily="18" charset="-127"/>
              <a:ea typeface="Batang" pitchFamily="18" charset="-127"/>
            </a:endParaRPr>
          </a:p>
        </p:txBody>
      </p:sp>
    </p:spTree>
    <p:extLst>
      <p:ext uri="{BB962C8B-B14F-4D97-AF65-F5344CB8AC3E}">
        <p14:creationId xmlns:p14="http://schemas.microsoft.com/office/powerpoint/2010/main" val="9262029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solidFill>
                  <a:srgbClr val="000000"/>
                </a:solidFill>
                <a:latin typeface="Times New Roman"/>
              </a:rPr>
              <a:t>Development of the Curriculum</a:t>
            </a:r>
            <a:endParaRPr lang="en-US" dirty="0"/>
          </a:p>
        </p:txBody>
      </p:sp>
    </p:spTree>
    <p:extLst>
      <p:ext uri="{BB962C8B-B14F-4D97-AF65-F5344CB8AC3E}">
        <p14:creationId xmlns:p14="http://schemas.microsoft.com/office/powerpoint/2010/main" val="4597245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askerville Old Face" pitchFamily="18" charset="0"/>
              </a:rPr>
              <a:t>Curriculum Organization</a:t>
            </a:r>
            <a:endParaRPr lang="en-US" dirty="0">
              <a:latin typeface="Baskerville Old Face" pitchFamily="18" charset="0"/>
            </a:endParaRPr>
          </a:p>
        </p:txBody>
      </p:sp>
      <p:sp>
        <p:nvSpPr>
          <p:cNvPr id="3" name="Content Placeholder 2"/>
          <p:cNvSpPr>
            <a:spLocks noGrp="1"/>
          </p:cNvSpPr>
          <p:nvPr>
            <p:ph idx="1"/>
          </p:nvPr>
        </p:nvSpPr>
        <p:spPr>
          <a:solidFill>
            <a:schemeClr val="accent3">
              <a:lumMod val="20000"/>
              <a:lumOff val="80000"/>
            </a:schemeClr>
          </a:solidFill>
        </p:spPr>
        <p:txBody>
          <a:bodyPr/>
          <a:lstStyle/>
          <a:p>
            <a:pPr marL="571500" indent="-571500">
              <a:buFont typeface="+mj-lt"/>
              <a:buAutoNum type="romanLcPeriod"/>
            </a:pPr>
            <a:r>
              <a:rPr lang="en-US" b="0" dirty="0" smtClean="0">
                <a:solidFill>
                  <a:srgbClr val="000000"/>
                </a:solidFill>
                <a:effectLst/>
                <a:latin typeface="Times New Roman"/>
              </a:rPr>
              <a:t>What is required to achieve through curriculum and what influenced it?</a:t>
            </a:r>
            <a:r>
              <a:rPr lang="en-US" b="0" i="0" dirty="0" smtClean="0">
                <a:solidFill>
                  <a:srgbClr val="000000"/>
                </a:solidFill>
                <a:effectLst/>
                <a:latin typeface="Times New Roman"/>
              </a:rPr>
              <a:t> </a:t>
            </a:r>
            <a:r>
              <a:rPr lang="en-US" b="0" i="1" dirty="0" smtClean="0">
                <a:solidFill>
                  <a:schemeClr val="accent6">
                    <a:lumMod val="75000"/>
                  </a:schemeClr>
                </a:solidFill>
                <a:effectLst/>
                <a:latin typeface="Times New Roman"/>
              </a:rPr>
              <a:t>(aims, objectives)</a:t>
            </a:r>
          </a:p>
          <a:p>
            <a:pPr marL="571500" indent="-571500">
              <a:buFont typeface="+mj-lt"/>
              <a:buAutoNum type="romanLcPeriod"/>
            </a:pPr>
            <a:r>
              <a:rPr lang="en-US" b="0" dirty="0" smtClean="0">
                <a:solidFill>
                  <a:srgbClr val="000000"/>
                </a:solidFill>
                <a:effectLst/>
                <a:latin typeface="Times New Roman"/>
              </a:rPr>
              <a:t> What is to be taught, and how?</a:t>
            </a:r>
            <a:r>
              <a:rPr lang="en-US" b="0" i="0" dirty="0" smtClean="0">
                <a:solidFill>
                  <a:srgbClr val="000000"/>
                </a:solidFill>
                <a:effectLst/>
                <a:latin typeface="Times New Roman"/>
              </a:rPr>
              <a:t> </a:t>
            </a:r>
            <a:r>
              <a:rPr lang="en-US" b="0" i="1" dirty="0" smtClean="0">
                <a:solidFill>
                  <a:schemeClr val="accent6">
                    <a:lumMod val="75000"/>
                  </a:schemeClr>
                </a:solidFill>
                <a:effectLst/>
                <a:latin typeface="Times New Roman"/>
              </a:rPr>
              <a:t>(content, pedagogy, and teaching-learning materials)</a:t>
            </a:r>
          </a:p>
          <a:p>
            <a:pPr marL="571500" indent="-571500">
              <a:buFont typeface="+mj-lt"/>
              <a:buAutoNum type="romanLcPeriod"/>
            </a:pPr>
            <a:r>
              <a:rPr lang="en-US" b="0" dirty="0" smtClean="0">
                <a:solidFill>
                  <a:srgbClr val="000000"/>
                </a:solidFill>
                <a:effectLst/>
                <a:latin typeface="Times New Roman"/>
              </a:rPr>
              <a:t> How is the curriculum delivered, and how far are the stated aims and objectives achieved? </a:t>
            </a:r>
            <a:r>
              <a:rPr lang="en-US" b="0" i="1" dirty="0" smtClean="0">
                <a:solidFill>
                  <a:schemeClr val="accent6">
                    <a:lumMod val="75000"/>
                  </a:schemeClr>
                </a:solidFill>
                <a:effectLst/>
                <a:latin typeface="Times New Roman"/>
              </a:rPr>
              <a:t>(organization, and assessment)</a:t>
            </a:r>
            <a:endParaRPr lang="en-US" i="1" dirty="0">
              <a:solidFill>
                <a:schemeClr val="accent6">
                  <a:lumMod val="75000"/>
                </a:schemeClr>
              </a:solidFill>
            </a:endParaRPr>
          </a:p>
        </p:txBody>
      </p:sp>
    </p:spTree>
    <p:extLst>
      <p:ext uri="{BB962C8B-B14F-4D97-AF65-F5344CB8AC3E}">
        <p14:creationId xmlns:p14="http://schemas.microsoft.com/office/powerpoint/2010/main" val="6543246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8604</TotalTime>
  <Words>930</Words>
  <Application>Microsoft Office PowerPoint</Application>
  <PresentationFormat>On-screen Show (4:3)</PresentationFormat>
  <Paragraphs>116</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Curriculum Development in Teacher Education</vt:lpstr>
      <vt:lpstr>What do you mean by curriculum?</vt:lpstr>
      <vt:lpstr>Saylor &amp; Alexander (1959)</vt:lpstr>
      <vt:lpstr>The term 'curriculum' is here defined as the entire experience throughout the training programme, as taught by college tutors, as organized both on and off campus, and as learnt by trainee teachers.</vt:lpstr>
      <vt:lpstr>  characteristics of a good curriculum </vt:lpstr>
      <vt:lpstr>Who should be involved in curriculum planning?</vt:lpstr>
      <vt:lpstr>Collaborative effort….</vt:lpstr>
      <vt:lpstr>Development of the Curriculum</vt:lpstr>
      <vt:lpstr>Curriculum Organization</vt:lpstr>
      <vt:lpstr>Major Strand of curriculum</vt:lpstr>
      <vt:lpstr>Scheme of Studies</vt:lpstr>
      <vt:lpstr> Content </vt:lpstr>
      <vt:lpstr>Scheme of Studies </vt:lpstr>
      <vt:lpstr>Scheme of Studies </vt:lpstr>
      <vt:lpstr> Teaching and Learning Materials and Resources </vt:lpstr>
      <vt:lpstr>Issues</vt:lpstr>
      <vt:lpstr> Pedagogy </vt:lpstr>
      <vt:lpstr>Issues &amp; Reasons</vt:lpstr>
      <vt:lpstr>Assessment</vt:lpstr>
      <vt:lpstr>Issues</vt:lpstr>
      <vt:lpstr>Conclusion</vt:lpstr>
      <vt:lpstr> Key issues for policy and practice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Curriculum in Teacher Education</dc:title>
  <dc:creator>SaaD</dc:creator>
  <cp:lastModifiedBy>SaaD</cp:lastModifiedBy>
  <cp:revision>21</cp:revision>
  <dcterms:created xsi:type="dcterms:W3CDTF">2019-03-21T04:38:53Z</dcterms:created>
  <dcterms:modified xsi:type="dcterms:W3CDTF">2019-04-05T06:48:38Z</dcterms:modified>
</cp:coreProperties>
</file>